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69"/>
  </p:notesMasterIdLst>
  <p:sldIdLst>
    <p:sldId id="307" r:id="rId3"/>
    <p:sldId id="257" r:id="rId4"/>
    <p:sldId id="316" r:id="rId5"/>
    <p:sldId id="390" r:id="rId6"/>
    <p:sldId id="391" r:id="rId7"/>
    <p:sldId id="392" r:id="rId8"/>
    <p:sldId id="393" r:id="rId9"/>
    <p:sldId id="394" r:id="rId10"/>
    <p:sldId id="395" r:id="rId11"/>
    <p:sldId id="396" r:id="rId12"/>
    <p:sldId id="397" r:id="rId13"/>
    <p:sldId id="398" r:id="rId14"/>
    <p:sldId id="399" r:id="rId15"/>
    <p:sldId id="388" r:id="rId16"/>
    <p:sldId id="353" r:id="rId17"/>
    <p:sldId id="403" r:id="rId18"/>
    <p:sldId id="404" r:id="rId19"/>
    <p:sldId id="405" r:id="rId20"/>
    <p:sldId id="401" r:id="rId21"/>
    <p:sldId id="389" r:id="rId22"/>
    <p:sldId id="344" r:id="rId23"/>
    <p:sldId id="345" r:id="rId24"/>
    <p:sldId id="402" r:id="rId25"/>
    <p:sldId id="348" r:id="rId26"/>
    <p:sldId id="354" r:id="rId27"/>
    <p:sldId id="350" r:id="rId28"/>
    <p:sldId id="328" r:id="rId29"/>
    <p:sldId id="347" r:id="rId30"/>
    <p:sldId id="346" r:id="rId31"/>
    <p:sldId id="349" r:id="rId32"/>
    <p:sldId id="352" r:id="rId33"/>
    <p:sldId id="355" r:id="rId34"/>
    <p:sldId id="259" r:id="rId35"/>
    <p:sldId id="357" r:id="rId36"/>
    <p:sldId id="400" r:id="rId37"/>
    <p:sldId id="358" r:id="rId38"/>
    <p:sldId id="359" r:id="rId39"/>
    <p:sldId id="360" r:id="rId40"/>
    <p:sldId id="362" r:id="rId41"/>
    <p:sldId id="364" r:id="rId42"/>
    <p:sldId id="363" r:id="rId43"/>
    <p:sldId id="361" r:id="rId44"/>
    <p:sldId id="365" r:id="rId45"/>
    <p:sldId id="366" r:id="rId46"/>
    <p:sldId id="368" r:id="rId47"/>
    <p:sldId id="356" r:id="rId48"/>
    <p:sldId id="370" r:id="rId49"/>
    <p:sldId id="369" r:id="rId50"/>
    <p:sldId id="406" r:id="rId51"/>
    <p:sldId id="367" r:id="rId52"/>
    <p:sldId id="374" r:id="rId53"/>
    <p:sldId id="375" r:id="rId54"/>
    <p:sldId id="377" r:id="rId55"/>
    <p:sldId id="376" r:id="rId56"/>
    <p:sldId id="372" r:id="rId57"/>
    <p:sldId id="373" r:id="rId58"/>
    <p:sldId id="371" r:id="rId59"/>
    <p:sldId id="379" r:id="rId60"/>
    <p:sldId id="380" r:id="rId61"/>
    <p:sldId id="381" r:id="rId62"/>
    <p:sldId id="382" r:id="rId63"/>
    <p:sldId id="383" r:id="rId64"/>
    <p:sldId id="384" r:id="rId65"/>
    <p:sldId id="385" r:id="rId66"/>
    <p:sldId id="386" r:id="rId67"/>
    <p:sldId id="387" r:id="rId6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8582"/>
    <a:srgbClr val="00B4B0"/>
    <a:srgbClr val="00D6D6"/>
    <a:srgbClr val="0A4E4C"/>
    <a:srgbClr val="1A84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94" autoAdjust="0"/>
    <p:restoredTop sz="94660"/>
  </p:normalViewPr>
  <p:slideViewPr>
    <p:cSldViewPr snapToGrid="0">
      <p:cViewPr varScale="1">
        <p:scale>
          <a:sx n="100" d="100"/>
          <a:sy n="100" d="100"/>
        </p:scale>
        <p:origin x="114" y="7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28CA48-2AEA-4AC4-88D4-C795D61EA3EE}" type="datetimeFigureOut">
              <a:rPr lang="en-US" smtClean="0"/>
              <a:t>7/25/2017</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AB0B44-326E-4792-BD7C-8CD5538F8A6C}" type="slidenum">
              <a:rPr lang="en-US" smtClean="0"/>
              <a:t>‹Nr.›</a:t>
            </a:fld>
            <a:endParaRPr lang="en-US"/>
          </a:p>
        </p:txBody>
      </p:sp>
    </p:spTree>
    <p:extLst>
      <p:ext uri="{BB962C8B-B14F-4D97-AF65-F5344CB8AC3E}">
        <p14:creationId xmlns:p14="http://schemas.microsoft.com/office/powerpoint/2010/main" val="4157988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ctora LH Roman" panose="020B0500000000000000" pitchFamily="34" charset="0"/>
                <a:ea typeface="ＭＳ Ｐゴシック" panose="020B0600070205080204" pitchFamily="34" charset="-128"/>
              </a:defRPr>
            </a:lvl1pPr>
            <a:lvl2pPr marL="742950" indent="-285750">
              <a:spcBef>
                <a:spcPct val="30000"/>
              </a:spcBef>
              <a:defRPr sz="1200">
                <a:solidFill>
                  <a:schemeClr val="tx1"/>
                </a:solidFill>
                <a:latin typeface="Vectora LH Roman" panose="020B0500000000000000" pitchFamily="34" charset="0"/>
                <a:ea typeface="ＭＳ Ｐゴシック" panose="020B0600070205080204" pitchFamily="34" charset="-128"/>
              </a:defRPr>
            </a:lvl2pPr>
            <a:lvl3pPr marL="1143000" indent="-228600">
              <a:spcBef>
                <a:spcPct val="30000"/>
              </a:spcBef>
              <a:defRPr sz="1200">
                <a:solidFill>
                  <a:schemeClr val="tx1"/>
                </a:solidFill>
                <a:latin typeface="Vectora LH Roman" panose="020B0500000000000000" pitchFamily="34" charset="0"/>
                <a:ea typeface="ＭＳ Ｐゴシック" panose="020B0600070205080204" pitchFamily="34" charset="-128"/>
              </a:defRPr>
            </a:lvl3pPr>
            <a:lvl4pPr marL="1600200" indent="-228600">
              <a:spcBef>
                <a:spcPct val="30000"/>
              </a:spcBef>
              <a:defRPr sz="1200">
                <a:solidFill>
                  <a:schemeClr val="tx1"/>
                </a:solidFill>
                <a:latin typeface="Vectora LH Roman" panose="020B0500000000000000" pitchFamily="34" charset="0"/>
                <a:ea typeface="ＭＳ Ｐゴシック" panose="020B0600070205080204" pitchFamily="34" charset="-128"/>
              </a:defRPr>
            </a:lvl4pPr>
            <a:lvl5pPr marL="2057400" indent="-228600">
              <a:spcBef>
                <a:spcPct val="30000"/>
              </a:spcBef>
              <a:defRPr sz="1200">
                <a:solidFill>
                  <a:schemeClr val="tx1"/>
                </a:solidFill>
                <a:latin typeface="Vectora LH Roman" panose="020B0500000000000000"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Vectora LH Roman" panose="020B0500000000000000"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Vectora LH Roman" panose="020B0500000000000000"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Vectora LH Roman" panose="020B0500000000000000"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Vectora LH Roman" panose="020B0500000000000000" pitchFamily="34" charset="0"/>
                <a:ea typeface="ＭＳ Ｐゴシック" panose="020B0600070205080204" pitchFamily="34" charset="-128"/>
              </a:defRPr>
            </a:lvl9pPr>
          </a:lstStyle>
          <a:p>
            <a:pPr>
              <a:spcBef>
                <a:spcPct val="0"/>
              </a:spcBef>
            </a:pPr>
            <a:fld id="{EB015953-C5AC-4897-901B-493DA86E3ACE}" type="slidenum">
              <a:rPr altLang="de-DE" smtClean="0">
                <a:solidFill>
                  <a:srgbClr val="000000"/>
                </a:solidFill>
              </a:rPr>
              <a:pPr>
                <a:spcBef>
                  <a:spcPct val="0"/>
                </a:spcBef>
              </a:pPr>
              <a:t>1</a:t>
            </a:fld>
            <a:endParaRPr lang="de-DE" altLang="de-DE" smtClean="0">
              <a:solidFill>
                <a:srgbClr val="000000"/>
              </a:solidFill>
            </a:endParaRPr>
          </a:p>
        </p:txBody>
      </p:sp>
      <p:sp>
        <p:nvSpPr>
          <p:cNvPr id="8195"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pPr eaLnBrk="1" hangingPunct="1">
              <a:defRPr/>
            </a:pPr>
            <a:endParaRPr lang="de-DE" smtClean="0">
              <a:cs typeface="+mn-cs"/>
            </a:endParaRPr>
          </a:p>
        </p:txBody>
      </p:sp>
    </p:spTree>
    <p:extLst>
      <p:ext uri="{BB962C8B-B14F-4D97-AF65-F5344CB8AC3E}">
        <p14:creationId xmlns:p14="http://schemas.microsoft.com/office/powerpoint/2010/main" val="2876741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de-D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de-DE"/>
          </a:p>
        </p:txBody>
      </p:sp>
      <p:sp>
        <p:nvSpPr>
          <p:cNvPr id="4" name="Date Placeholder 3"/>
          <p:cNvSpPr>
            <a:spLocks noGrp="1"/>
          </p:cNvSpPr>
          <p:nvPr>
            <p:ph type="dt" sz="half" idx="10"/>
          </p:nvPr>
        </p:nvSpPr>
        <p:spPr/>
        <p:txBody>
          <a:bodyPr/>
          <a:lstStyle/>
          <a:p>
            <a:fld id="{72CDEC28-2780-4C75-8BFC-8325C4E4C2DF}" type="datetimeFigureOut">
              <a:rPr lang="de-DE" smtClean="0"/>
              <a:t>25.07.2017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374613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10"/>
          </p:nvPr>
        </p:nvSpPr>
        <p:spPr/>
        <p:txBody>
          <a:bodyPr/>
          <a:lstStyle/>
          <a:p>
            <a:fld id="{72CDEC28-2780-4C75-8BFC-8325C4E4C2DF}" type="datetimeFigureOut">
              <a:rPr lang="de-DE" smtClean="0"/>
              <a:t>25.07.2017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14437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de-D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CDEC28-2780-4C75-8BFC-8325C4E4C2DF}" type="datetimeFigureOut">
              <a:rPr lang="de-DE" smtClean="0"/>
              <a:t>25.07.2017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190795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Date Placeholder 4"/>
          <p:cNvSpPr>
            <a:spLocks noGrp="1"/>
          </p:cNvSpPr>
          <p:nvPr>
            <p:ph type="dt" sz="half" idx="10"/>
          </p:nvPr>
        </p:nvSpPr>
        <p:spPr/>
        <p:txBody>
          <a:bodyPr/>
          <a:lstStyle/>
          <a:p>
            <a:fld id="{72CDEC28-2780-4C75-8BFC-8325C4E4C2DF}" type="datetimeFigureOut">
              <a:rPr lang="de-DE" smtClean="0"/>
              <a:t>25.07.2017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4190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de-D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7" name="Date Placeholder 6"/>
          <p:cNvSpPr>
            <a:spLocks noGrp="1"/>
          </p:cNvSpPr>
          <p:nvPr>
            <p:ph type="dt" sz="half" idx="10"/>
          </p:nvPr>
        </p:nvSpPr>
        <p:spPr/>
        <p:txBody>
          <a:bodyPr/>
          <a:lstStyle/>
          <a:p>
            <a:fld id="{72CDEC28-2780-4C75-8BFC-8325C4E4C2DF}" type="datetimeFigureOut">
              <a:rPr lang="de-DE" smtClean="0"/>
              <a:t>25.07.2017</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401654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Date Placeholder 2"/>
          <p:cNvSpPr>
            <a:spLocks noGrp="1"/>
          </p:cNvSpPr>
          <p:nvPr>
            <p:ph type="dt" sz="half" idx="10"/>
          </p:nvPr>
        </p:nvSpPr>
        <p:spPr/>
        <p:txBody>
          <a:bodyPr/>
          <a:lstStyle/>
          <a:p>
            <a:fld id="{72CDEC28-2780-4C75-8BFC-8325C4E4C2DF}" type="datetimeFigureOut">
              <a:rPr lang="de-DE" smtClean="0"/>
              <a:t>25.07.2017</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3331710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CDEC28-2780-4C75-8BFC-8325C4E4C2DF}" type="datetimeFigureOut">
              <a:rPr lang="de-DE" smtClean="0"/>
              <a:t>25.07.2017</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3855852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de-D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CDEC28-2780-4C75-8BFC-8325C4E4C2DF}" type="datetimeFigureOut">
              <a:rPr lang="de-DE" smtClean="0"/>
              <a:t>25.07.2017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374923994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de-D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CDEC28-2780-4C75-8BFC-8325C4E4C2DF}" type="datetimeFigureOut">
              <a:rPr lang="de-DE" smtClean="0"/>
              <a:t>25.07.2017</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195209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10"/>
          </p:nvPr>
        </p:nvSpPr>
        <p:spPr/>
        <p:txBody>
          <a:bodyPr/>
          <a:lstStyle/>
          <a:p>
            <a:fld id="{72CDEC28-2780-4C75-8BFC-8325C4E4C2DF}" type="datetimeFigureOut">
              <a:rPr lang="de-DE" smtClean="0"/>
              <a:t>25.07.2017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2061043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de-D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10"/>
          </p:nvPr>
        </p:nvSpPr>
        <p:spPr/>
        <p:txBody>
          <a:bodyPr/>
          <a:lstStyle/>
          <a:p>
            <a:fld id="{72CDEC28-2780-4C75-8BFC-8325C4E4C2DF}" type="datetimeFigureOut">
              <a:rPr lang="de-DE" smtClean="0"/>
              <a:t>25.07.2017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273510C-312A-4D76-9981-F667943FADDB}" type="slidenum">
              <a:rPr lang="de-DE" smtClean="0"/>
              <a:t>‹Nr.›</a:t>
            </a:fld>
            <a:endParaRPr lang="de-DE"/>
          </a:p>
        </p:txBody>
      </p:sp>
    </p:spTree>
    <p:extLst>
      <p:ext uri="{BB962C8B-B14F-4D97-AF65-F5344CB8AC3E}">
        <p14:creationId xmlns:p14="http://schemas.microsoft.com/office/powerpoint/2010/main" val="1107918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4_Titelfolie">
    <p:spTree>
      <p:nvGrpSpPr>
        <p:cNvPr id="1" name=""/>
        <p:cNvGrpSpPr/>
        <p:nvPr/>
      </p:nvGrpSpPr>
      <p:grpSpPr>
        <a:xfrm>
          <a:off x="0" y="0"/>
          <a:ext cx="0" cy="0"/>
          <a:chOff x="0" y="0"/>
          <a:chExt cx="0" cy="0"/>
        </a:xfrm>
      </p:grpSpPr>
      <p:pic>
        <p:nvPicPr>
          <p:cNvPr id="4" name="Grafik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565401"/>
            <a:ext cx="12192000"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Rectangle 2"/>
          <p:cNvSpPr>
            <a:spLocks noGrp="1" noChangeArrowheads="1"/>
          </p:cNvSpPr>
          <p:nvPr>
            <p:ph type="ctrTitle"/>
          </p:nvPr>
        </p:nvSpPr>
        <p:spPr>
          <a:xfrm>
            <a:off x="1295400" y="4038600"/>
            <a:ext cx="10077451" cy="1143000"/>
          </a:xfrm>
        </p:spPr>
        <p:txBody>
          <a:bodyPr anchor="b"/>
          <a:lstStyle>
            <a:lvl1pPr>
              <a:defRPr sz="3500" noProof="1">
                <a:solidFill>
                  <a:srgbClr val="0F2455"/>
                </a:solidFill>
              </a:defRPr>
            </a:lvl1pPr>
          </a:lstStyle>
          <a:p>
            <a:pPr lvl="0"/>
            <a:r>
              <a:rPr noProof="1" smtClean="0"/>
              <a:t>Mastertitelformat bearbeiten</a:t>
            </a:r>
          </a:p>
        </p:txBody>
      </p:sp>
      <p:sp>
        <p:nvSpPr>
          <p:cNvPr id="34819" name="Rectangle 3"/>
          <p:cNvSpPr>
            <a:spLocks noGrp="1" noChangeArrowheads="1"/>
          </p:cNvSpPr>
          <p:nvPr>
            <p:ph type="subTitle" idx="1"/>
          </p:nvPr>
        </p:nvSpPr>
        <p:spPr>
          <a:xfrm>
            <a:off x="1295400" y="5245100"/>
            <a:ext cx="10077451" cy="1079500"/>
          </a:xfrm>
        </p:spPr>
        <p:txBody>
          <a:bodyPr/>
          <a:lstStyle>
            <a:lvl1pPr marL="0" indent="0">
              <a:buFont typeface="Vectora LH Roman" charset="0"/>
              <a:buNone/>
              <a:defRPr noProof="1">
                <a:solidFill>
                  <a:srgbClr val="0F2455"/>
                </a:solidFill>
              </a:defRPr>
            </a:lvl1pPr>
          </a:lstStyle>
          <a:p>
            <a:pPr lvl="0"/>
            <a:r>
              <a:rPr noProof="1" smtClean="0"/>
              <a:t>Master-Untertitelformat bearbeiten</a:t>
            </a:r>
          </a:p>
        </p:txBody>
      </p:sp>
    </p:spTree>
    <p:extLst>
      <p:ext uri="{BB962C8B-B14F-4D97-AF65-F5344CB8AC3E}">
        <p14:creationId xmlns:p14="http://schemas.microsoft.com/office/powerpoint/2010/main" val="4276766631"/>
      </p:ext>
    </p:extLst>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hteck 3"/>
          <p:cNvSpPr>
            <a:spLocks noChangeArrowheads="1"/>
          </p:cNvSpPr>
          <p:nvPr userDrawn="1"/>
        </p:nvSpPr>
        <p:spPr bwMode="auto">
          <a:xfrm>
            <a:off x="5973233" y="3244850"/>
            <a:ext cx="248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ctora LH Roman" panose="020B0500000000000000" pitchFamily="34" charset="0"/>
                <a:ea typeface="ＭＳ Ｐゴシック" panose="020B0600070205080204" pitchFamily="34" charset="-128"/>
              </a:defRPr>
            </a:lvl1pPr>
            <a:lvl2pPr marL="742950" indent="-285750" eaLnBrk="0" hangingPunct="0">
              <a:defRPr sz="2400">
                <a:solidFill>
                  <a:schemeClr val="tx1"/>
                </a:solidFill>
                <a:latin typeface="Vectora LH Roman" panose="020B0500000000000000" pitchFamily="34" charset="0"/>
                <a:ea typeface="ＭＳ Ｐゴシック" panose="020B0600070205080204" pitchFamily="34" charset="-128"/>
              </a:defRPr>
            </a:lvl2pPr>
            <a:lvl3pPr marL="1143000" indent="-228600" eaLnBrk="0" hangingPunct="0">
              <a:defRPr sz="2400">
                <a:solidFill>
                  <a:schemeClr val="tx1"/>
                </a:solidFill>
                <a:latin typeface="Vectora LH Roman" panose="020B0500000000000000" pitchFamily="34" charset="0"/>
                <a:ea typeface="ＭＳ Ｐゴシック" panose="020B0600070205080204" pitchFamily="34" charset="-128"/>
              </a:defRPr>
            </a:lvl3pPr>
            <a:lvl4pPr marL="1600200" indent="-228600" eaLnBrk="0" hangingPunct="0">
              <a:defRPr sz="2400">
                <a:solidFill>
                  <a:schemeClr val="tx1"/>
                </a:solidFill>
                <a:latin typeface="Vectora LH Roman" panose="020B0500000000000000" pitchFamily="34" charset="0"/>
                <a:ea typeface="ＭＳ Ｐゴシック" panose="020B0600070205080204" pitchFamily="34" charset="-128"/>
              </a:defRPr>
            </a:lvl4pPr>
            <a:lvl5pPr marL="2057400" indent="-228600" eaLnBrk="0" hangingPunct="0">
              <a:defRPr sz="2400">
                <a:solidFill>
                  <a:schemeClr val="tx1"/>
                </a:solidFill>
                <a:latin typeface="Vectora LH Roman" panose="020B0500000000000000"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Vectora LH Roman" panose="020B0500000000000000"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Vectora LH Roman" panose="020B0500000000000000"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Vectora LH Roman" panose="020B0500000000000000"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Vectora LH Roman" panose="020B0500000000000000" pitchFamily="34" charset="0"/>
                <a:ea typeface="ＭＳ Ｐゴシック" panose="020B0600070205080204" pitchFamily="34" charset="-128"/>
              </a:defRPr>
            </a:lvl9pPr>
          </a:lstStyle>
          <a:p>
            <a:pPr eaLnBrk="1" fontAlgn="base" hangingPunct="1">
              <a:spcBef>
                <a:spcPct val="0"/>
              </a:spcBef>
              <a:spcAft>
                <a:spcPct val="0"/>
              </a:spcAft>
              <a:defRPr/>
            </a:pPr>
            <a:r>
              <a:rPr lang="de-DE" altLang="de-DE" sz="1800" smtClean="0">
                <a:solidFill>
                  <a:srgbClr val="000000"/>
                </a:solidFill>
              </a:rPr>
              <a:t> </a:t>
            </a:r>
          </a:p>
        </p:txBody>
      </p:sp>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r>
              <a:rPr lang="de-DE" altLang="de-DE">
                <a:solidFill>
                  <a:srgbClr val="000000"/>
                </a:solidFill>
              </a:rPr>
              <a:t>Titel | </a:t>
            </a:r>
          </a:p>
        </p:txBody>
      </p:sp>
    </p:spTree>
    <p:extLst>
      <p:ext uri="{BB962C8B-B14F-4D97-AF65-F5344CB8AC3E}">
        <p14:creationId xmlns:p14="http://schemas.microsoft.com/office/powerpoint/2010/main" val="3443937486"/>
      </p:ext>
    </p:extLst>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Inhalt und Text">
    <p:spTree>
      <p:nvGrpSpPr>
        <p:cNvPr id="1" name=""/>
        <p:cNvGrpSpPr/>
        <p:nvPr/>
      </p:nvGrpSpPr>
      <p:grpSpPr>
        <a:xfrm>
          <a:off x="0" y="0"/>
          <a:ext cx="0" cy="0"/>
          <a:chOff x="0" y="0"/>
          <a:chExt cx="0" cy="0"/>
        </a:xfrm>
      </p:grpSpPr>
      <p:sp>
        <p:nvSpPr>
          <p:cNvPr id="2" name="Datumsplatzhalter 4"/>
          <p:cNvSpPr>
            <a:spLocks noGrp="1"/>
          </p:cNvSpPr>
          <p:nvPr>
            <p:ph type="dt" sz="half" idx="10"/>
          </p:nvPr>
        </p:nvSpPr>
        <p:spPr/>
        <p:txBody>
          <a:bodyPr/>
          <a:lstStyle>
            <a:lvl1pPr>
              <a:defRPr/>
            </a:lvl1pPr>
          </a:lstStyle>
          <a:p>
            <a:pPr>
              <a:defRPr/>
            </a:pPr>
            <a:r>
              <a:rPr lang="de-DE" altLang="de-DE">
                <a:solidFill>
                  <a:srgbClr val="000000"/>
                </a:solidFill>
              </a:rPr>
              <a:t>Titel | </a:t>
            </a:r>
          </a:p>
        </p:txBody>
      </p:sp>
    </p:spTree>
    <p:extLst>
      <p:ext uri="{BB962C8B-B14F-4D97-AF65-F5344CB8AC3E}">
        <p14:creationId xmlns:p14="http://schemas.microsoft.com/office/powerpoint/2010/main" val="2973951153"/>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de-D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CDEC28-2780-4C75-8BFC-8325C4E4C2DF}" type="datetimeFigureOut">
              <a:rPr lang="de-DE" smtClean="0"/>
              <a:t>25.07.2017</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3510C-312A-4D76-9981-F667943FADDB}" type="slidenum">
              <a:rPr lang="de-DE" smtClean="0"/>
              <a:t>‹Nr.›</a:t>
            </a:fld>
            <a:endParaRPr lang="de-DE"/>
          </a:p>
        </p:txBody>
      </p:sp>
    </p:spTree>
    <p:extLst>
      <p:ext uri="{BB962C8B-B14F-4D97-AF65-F5344CB8AC3E}">
        <p14:creationId xmlns:p14="http://schemas.microsoft.com/office/powerpoint/2010/main" val="1531734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19667" y="1258889"/>
            <a:ext cx="10941051"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smtClean="0"/>
              <a:t>Mastertitelformat bearbeiten</a:t>
            </a:r>
          </a:p>
        </p:txBody>
      </p:sp>
      <p:sp>
        <p:nvSpPr>
          <p:cNvPr id="1027" name="Rectangle 3"/>
          <p:cNvSpPr>
            <a:spLocks noGrp="1" noChangeArrowheads="1"/>
          </p:cNvSpPr>
          <p:nvPr>
            <p:ph type="body" idx="1"/>
          </p:nvPr>
        </p:nvSpPr>
        <p:spPr bwMode="auto">
          <a:xfrm>
            <a:off x="719667" y="2159000"/>
            <a:ext cx="10941051"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719667" y="395288"/>
            <a:ext cx="6718300" cy="360362"/>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none" lIns="0" tIns="0" rIns="0" bIns="0" numCol="1" anchor="t" anchorCtr="0" compatLnSpc="1">
            <a:prstTxWarp prst="textNoShape">
              <a:avLst/>
            </a:prstTxWarp>
          </a:bodyPr>
          <a:lstStyle>
            <a:lvl1pPr eaLnBrk="1" hangingPunct="1">
              <a:defRPr sz="900" baseline="0" noProof="1">
                <a:solidFill>
                  <a:schemeClr val="tx1"/>
                </a:solidFill>
                <a:latin typeface="Vectora LH 55 Roman" panose="020B0500000000000000" pitchFamily="34" charset="0"/>
              </a:defRPr>
            </a:lvl1pPr>
          </a:lstStyle>
          <a:p>
            <a:pPr fontAlgn="base">
              <a:spcBef>
                <a:spcPct val="0"/>
              </a:spcBef>
              <a:spcAft>
                <a:spcPct val="0"/>
              </a:spcAft>
              <a:defRPr/>
            </a:pPr>
            <a:r>
              <a:rPr lang="de-DE" altLang="de-DE">
                <a:solidFill>
                  <a:srgbClr val="000000"/>
                </a:solidFill>
              </a:rPr>
              <a:t>Titel | </a:t>
            </a:r>
            <a:fld id="{9BFBB57F-7920-42A0-A748-A7B4697C4454}" type="datetime4">
              <a:rPr lang="de-DE" altLang="de-DE" noProof="0">
                <a:solidFill>
                  <a:srgbClr val="000000"/>
                </a:solidFill>
              </a:rPr>
              <a:pPr fontAlgn="base">
                <a:spcBef>
                  <a:spcPct val="0"/>
                </a:spcBef>
                <a:spcAft>
                  <a:spcPct val="0"/>
                </a:spcAft>
                <a:defRPr/>
              </a:pPr>
              <a:t>25. Juli 2017</a:t>
            </a:fld>
            <a:endParaRPr lang="de-DE" altLang="de-DE">
              <a:solidFill>
                <a:srgbClr val="000000"/>
              </a:solidFill>
            </a:endParaRPr>
          </a:p>
        </p:txBody>
      </p:sp>
      <p:pic>
        <p:nvPicPr>
          <p:cNvPr id="1029" name="Grafik 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113185" y="115888"/>
            <a:ext cx="3888316"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712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p:fade thruBlk="1"/>
  </p:transition>
  <p:timing>
    <p:tnLst>
      <p:par>
        <p:cTn id="1" dur="indefinite" restart="never" nodeType="tmRoot"/>
      </p:par>
    </p:tnLst>
  </p:timing>
  <p:hf sldNum="0" hdr="0" ftr="0"/>
  <p:txStyles>
    <p:titleStyle>
      <a:lvl1pPr algn="l" rtl="0" eaLnBrk="0" fontAlgn="base" hangingPunct="0">
        <a:lnSpc>
          <a:spcPct val="110000"/>
        </a:lnSpc>
        <a:spcBef>
          <a:spcPct val="0"/>
        </a:spcBef>
        <a:spcAft>
          <a:spcPct val="0"/>
        </a:spcAft>
        <a:defRPr sz="2600">
          <a:solidFill>
            <a:schemeClr val="tx1"/>
          </a:solidFill>
          <a:latin typeface="+mj-lt"/>
          <a:ea typeface="+mj-ea"/>
          <a:cs typeface="ＭＳ Ｐゴシック" charset="0"/>
        </a:defRPr>
      </a:lvl1pPr>
      <a:lvl2pPr algn="l" rtl="0" eaLnBrk="0" fontAlgn="base" hangingPunct="0">
        <a:lnSpc>
          <a:spcPct val="110000"/>
        </a:lnSpc>
        <a:spcBef>
          <a:spcPct val="0"/>
        </a:spcBef>
        <a:spcAft>
          <a:spcPct val="0"/>
        </a:spcAft>
        <a:defRPr sz="2600">
          <a:solidFill>
            <a:schemeClr val="tx1"/>
          </a:solidFill>
          <a:latin typeface="Vectora LH 75 Bold" charset="0"/>
          <a:ea typeface="ＭＳ Ｐゴシック" charset="0"/>
          <a:cs typeface="ＭＳ Ｐゴシック" charset="0"/>
        </a:defRPr>
      </a:lvl2pPr>
      <a:lvl3pPr algn="l" rtl="0" eaLnBrk="0" fontAlgn="base" hangingPunct="0">
        <a:lnSpc>
          <a:spcPct val="110000"/>
        </a:lnSpc>
        <a:spcBef>
          <a:spcPct val="0"/>
        </a:spcBef>
        <a:spcAft>
          <a:spcPct val="0"/>
        </a:spcAft>
        <a:defRPr sz="2600">
          <a:solidFill>
            <a:schemeClr val="tx1"/>
          </a:solidFill>
          <a:latin typeface="Vectora LH 75 Bold" charset="0"/>
          <a:ea typeface="ＭＳ Ｐゴシック" charset="0"/>
          <a:cs typeface="ＭＳ Ｐゴシック" charset="0"/>
        </a:defRPr>
      </a:lvl3pPr>
      <a:lvl4pPr algn="l" rtl="0" eaLnBrk="0" fontAlgn="base" hangingPunct="0">
        <a:lnSpc>
          <a:spcPct val="110000"/>
        </a:lnSpc>
        <a:spcBef>
          <a:spcPct val="0"/>
        </a:spcBef>
        <a:spcAft>
          <a:spcPct val="0"/>
        </a:spcAft>
        <a:defRPr sz="2600">
          <a:solidFill>
            <a:schemeClr val="tx1"/>
          </a:solidFill>
          <a:latin typeface="Vectora LH 75 Bold" charset="0"/>
          <a:ea typeface="ＭＳ Ｐゴシック" charset="0"/>
          <a:cs typeface="ＭＳ Ｐゴシック" charset="0"/>
        </a:defRPr>
      </a:lvl4pPr>
      <a:lvl5pPr algn="l" rtl="0" eaLnBrk="0" fontAlgn="base" hangingPunct="0">
        <a:lnSpc>
          <a:spcPct val="110000"/>
        </a:lnSpc>
        <a:spcBef>
          <a:spcPct val="0"/>
        </a:spcBef>
        <a:spcAft>
          <a:spcPct val="0"/>
        </a:spcAft>
        <a:defRPr sz="2600">
          <a:solidFill>
            <a:schemeClr val="tx1"/>
          </a:solidFill>
          <a:latin typeface="Vectora LH 75 Bold" charset="0"/>
          <a:ea typeface="ＭＳ Ｐゴシック" charset="0"/>
          <a:cs typeface="ＭＳ Ｐゴシック" charset="0"/>
        </a:defRPr>
      </a:lvl5pPr>
      <a:lvl6pPr marL="457200" algn="l" rtl="0" fontAlgn="base">
        <a:lnSpc>
          <a:spcPct val="110000"/>
        </a:lnSpc>
        <a:spcBef>
          <a:spcPct val="0"/>
        </a:spcBef>
        <a:spcAft>
          <a:spcPct val="0"/>
        </a:spcAft>
        <a:defRPr sz="2600">
          <a:solidFill>
            <a:schemeClr val="bg1"/>
          </a:solidFill>
          <a:latin typeface="Vectora LH 75 Bold" charset="0"/>
          <a:ea typeface="ＭＳ Ｐゴシック" charset="0"/>
        </a:defRPr>
      </a:lvl6pPr>
      <a:lvl7pPr marL="914400" algn="l" rtl="0" fontAlgn="base">
        <a:lnSpc>
          <a:spcPct val="110000"/>
        </a:lnSpc>
        <a:spcBef>
          <a:spcPct val="0"/>
        </a:spcBef>
        <a:spcAft>
          <a:spcPct val="0"/>
        </a:spcAft>
        <a:defRPr sz="2600">
          <a:solidFill>
            <a:schemeClr val="bg1"/>
          </a:solidFill>
          <a:latin typeface="Vectora LH 75 Bold" charset="0"/>
          <a:ea typeface="ＭＳ Ｐゴシック" charset="0"/>
        </a:defRPr>
      </a:lvl7pPr>
      <a:lvl8pPr marL="1371600" algn="l" rtl="0" fontAlgn="base">
        <a:lnSpc>
          <a:spcPct val="110000"/>
        </a:lnSpc>
        <a:spcBef>
          <a:spcPct val="0"/>
        </a:spcBef>
        <a:spcAft>
          <a:spcPct val="0"/>
        </a:spcAft>
        <a:defRPr sz="2600">
          <a:solidFill>
            <a:schemeClr val="bg1"/>
          </a:solidFill>
          <a:latin typeface="Vectora LH 75 Bold" charset="0"/>
          <a:ea typeface="ＭＳ Ｐゴシック" charset="0"/>
        </a:defRPr>
      </a:lvl8pPr>
      <a:lvl9pPr marL="1828800" algn="l" rtl="0" fontAlgn="base">
        <a:lnSpc>
          <a:spcPct val="110000"/>
        </a:lnSpc>
        <a:spcBef>
          <a:spcPct val="0"/>
        </a:spcBef>
        <a:spcAft>
          <a:spcPct val="0"/>
        </a:spcAft>
        <a:defRPr sz="2600">
          <a:solidFill>
            <a:schemeClr val="bg1"/>
          </a:solidFill>
          <a:latin typeface="Vectora LH 75 Bold" charset="0"/>
          <a:ea typeface="ＭＳ Ｐゴシック" charset="0"/>
        </a:defRPr>
      </a:lvl9pPr>
    </p:titleStyle>
    <p:bodyStyle>
      <a:lvl1pPr marL="342900" indent="-342900" algn="l" rtl="0" eaLnBrk="0" fontAlgn="base" hangingPunct="0">
        <a:spcBef>
          <a:spcPct val="20000"/>
        </a:spcBef>
        <a:spcAft>
          <a:spcPct val="0"/>
        </a:spcAft>
        <a:buFont typeface="Vectora LH Roman" panose="020B0500000000000000" pitchFamily="34" charset="0"/>
        <a:buChar char="›"/>
        <a:defRPr sz="20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Font typeface="Vectora LH Roman" panose="020B0500000000000000" pitchFamily="34" charset="0"/>
        <a:buChar char="›"/>
        <a:defRPr sz="2000">
          <a:solidFill>
            <a:schemeClr val="tx1"/>
          </a:solidFill>
          <a:latin typeface="+mn-lt"/>
          <a:ea typeface="+mn-ea"/>
        </a:defRPr>
      </a:lvl2pPr>
      <a:lvl3pPr marL="1143000" indent="-228600" algn="l" rtl="0" eaLnBrk="0" fontAlgn="base" hangingPunct="0">
        <a:spcBef>
          <a:spcPct val="20000"/>
        </a:spcBef>
        <a:spcAft>
          <a:spcPct val="0"/>
        </a:spcAft>
        <a:buFont typeface="Vectora LH Roman" panose="020B0500000000000000" pitchFamily="34" charset="0"/>
        <a:buChar char="›"/>
        <a:defRPr sz="2000">
          <a:solidFill>
            <a:schemeClr val="tx1"/>
          </a:solidFill>
          <a:latin typeface="+mn-lt"/>
          <a:ea typeface="+mn-ea"/>
        </a:defRPr>
      </a:lvl3pPr>
      <a:lvl4pPr marL="1562100" indent="-228600" algn="l" rtl="0" eaLnBrk="0" fontAlgn="base" hangingPunct="0">
        <a:spcBef>
          <a:spcPct val="20000"/>
        </a:spcBef>
        <a:spcAft>
          <a:spcPct val="0"/>
        </a:spcAft>
        <a:buChar char="›"/>
        <a:defRPr sz="2000">
          <a:solidFill>
            <a:schemeClr val="tx1"/>
          </a:solidFill>
          <a:latin typeface="+mn-lt"/>
          <a:ea typeface="+mn-ea"/>
        </a:defRPr>
      </a:lvl4pPr>
      <a:lvl5pPr marL="1981200" indent="-228600" algn="l" rtl="0" eaLnBrk="0" fontAlgn="base" hangingPunct="0">
        <a:spcBef>
          <a:spcPct val="20000"/>
        </a:spcBef>
        <a:spcAft>
          <a:spcPct val="0"/>
        </a:spcAft>
        <a:buChar char="›"/>
        <a:defRPr sz="2000">
          <a:solidFill>
            <a:schemeClr val="tx1"/>
          </a:solidFill>
          <a:latin typeface="+mn-lt"/>
          <a:ea typeface="+mn-ea"/>
        </a:defRPr>
      </a:lvl5pPr>
      <a:lvl6pPr marL="2438400" indent="-228600" algn="l" rtl="0" fontAlgn="base">
        <a:spcBef>
          <a:spcPct val="20000"/>
        </a:spcBef>
        <a:spcAft>
          <a:spcPct val="0"/>
        </a:spcAft>
        <a:buChar char="›"/>
        <a:defRPr sz="2000">
          <a:solidFill>
            <a:schemeClr val="bg1"/>
          </a:solidFill>
          <a:latin typeface="+mn-lt"/>
          <a:ea typeface="+mn-ea"/>
        </a:defRPr>
      </a:lvl6pPr>
      <a:lvl7pPr marL="2895600" indent="-228600" algn="l" rtl="0" fontAlgn="base">
        <a:spcBef>
          <a:spcPct val="20000"/>
        </a:spcBef>
        <a:spcAft>
          <a:spcPct val="0"/>
        </a:spcAft>
        <a:buChar char="›"/>
        <a:defRPr sz="2000">
          <a:solidFill>
            <a:schemeClr val="bg1"/>
          </a:solidFill>
          <a:latin typeface="+mn-lt"/>
          <a:ea typeface="+mn-ea"/>
        </a:defRPr>
      </a:lvl7pPr>
      <a:lvl8pPr marL="3352800" indent="-228600" algn="l" rtl="0" fontAlgn="base">
        <a:spcBef>
          <a:spcPct val="20000"/>
        </a:spcBef>
        <a:spcAft>
          <a:spcPct val="0"/>
        </a:spcAft>
        <a:buChar char="›"/>
        <a:defRPr sz="2000">
          <a:solidFill>
            <a:schemeClr val="bg1"/>
          </a:solidFill>
          <a:latin typeface="+mn-lt"/>
          <a:ea typeface="+mn-ea"/>
        </a:defRPr>
      </a:lvl8pPr>
      <a:lvl9pPr marL="3810000" indent="-228600" algn="l" rtl="0" fontAlgn="base">
        <a:spcBef>
          <a:spcPct val="20000"/>
        </a:spcBef>
        <a:spcAft>
          <a:spcPct val="0"/>
        </a:spcAft>
        <a:buChar char="›"/>
        <a:defRPr sz="2000">
          <a:solidFill>
            <a:schemeClr val="bg1"/>
          </a:solidFill>
          <a:latin typeface="+mn-lt"/>
          <a:ea typeface="+mn-ea"/>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2831939" y="4093153"/>
            <a:ext cx="7846947" cy="1143000"/>
          </a:xfrm>
        </p:spPr>
        <p:txBody>
          <a:bodyPr/>
          <a:lstStyle/>
          <a:p>
            <a:pPr eaLnBrk="1" hangingPunct="1"/>
            <a:r>
              <a:rPr lang="de-DE" sz="2400" dirty="0" smtClean="0"/>
              <a:t>Statistische </a:t>
            </a:r>
            <a:r>
              <a:rPr lang="de-DE" sz="2400" dirty="0"/>
              <a:t>Auswertung von Rezensionsorganen des 17. und 18. </a:t>
            </a:r>
            <a:r>
              <a:rPr lang="de-DE" sz="2400" dirty="0" smtClean="0"/>
              <a:t>Jahrhunderts.</a:t>
            </a:r>
            <a:br>
              <a:rPr lang="de-DE" sz="2400" dirty="0" smtClean="0"/>
            </a:br>
            <a:r>
              <a:rPr lang="de-DE" sz="2400" dirty="0" smtClean="0"/>
              <a:t>Ausblicke </a:t>
            </a:r>
            <a:r>
              <a:rPr lang="de-DE" sz="2400" dirty="0"/>
              <a:t>auf mögliche Antworten</a:t>
            </a:r>
            <a:r>
              <a:rPr lang="de-DE" sz="2400" dirty="0" smtClean="0"/>
              <a:t>.</a:t>
            </a:r>
            <a:endParaRPr lang="de-DE" altLang="de-DE" sz="2400" dirty="0" smtClean="0"/>
          </a:p>
        </p:txBody>
      </p:sp>
      <p:sp>
        <p:nvSpPr>
          <p:cNvPr id="58371" name="Rectangle 3"/>
          <p:cNvSpPr>
            <a:spLocks noGrp="1" noChangeArrowheads="1"/>
          </p:cNvSpPr>
          <p:nvPr>
            <p:ph type="subTitle" idx="1"/>
          </p:nvPr>
        </p:nvSpPr>
        <p:spPr>
          <a:extLst>
            <a:ext uri="{909E8E84-426E-40dd-AFC4-6F175D3DCCD1}"/>
            <a:ext uri="{91240B29-F687-4f45-9708-019B960494DF}"/>
            <a:ext uri="{AF507438-7753-43e0-B8FC-AC1667EBCBE1}"/>
            <a:ext uri="{FAA26D3D-D897-4be2-8F04-BA451C77F1D7}"/>
          </a:extLst>
        </p:spPr>
        <p:txBody>
          <a:bodyPr/>
          <a:lstStyle/>
          <a:p>
            <a:pPr eaLnBrk="1" hangingPunct="1">
              <a:defRPr/>
            </a:pPr>
            <a:endParaRPr lang="de-DE" dirty="0" smtClean="0">
              <a:cs typeface="+mn-cs"/>
            </a:endParaRPr>
          </a:p>
          <a:p>
            <a:pPr eaLnBrk="1" hangingPunct="1">
              <a:defRPr/>
            </a:pPr>
            <a:endParaRPr lang="de-DE" dirty="0" smtClean="0">
              <a:cs typeface="+mn-cs"/>
            </a:endParaRPr>
          </a:p>
        </p:txBody>
      </p:sp>
      <p:sp>
        <p:nvSpPr>
          <p:cNvPr id="2" name="Textfeld 1"/>
          <p:cNvSpPr txBox="1"/>
          <p:nvPr/>
        </p:nvSpPr>
        <p:spPr>
          <a:xfrm>
            <a:off x="1125757" y="4038600"/>
            <a:ext cx="1428596" cy="369332"/>
          </a:xfrm>
          <a:prstGeom prst="rect">
            <a:avLst/>
          </a:prstGeom>
          <a:noFill/>
        </p:spPr>
        <p:txBody>
          <a:bodyPr wrap="none" rtlCol="0">
            <a:spAutoFit/>
          </a:bodyPr>
          <a:lstStyle/>
          <a:p>
            <a:r>
              <a:rPr lang="de-DE" dirty="0" smtClean="0">
                <a:solidFill>
                  <a:srgbClr val="000000"/>
                </a:solidFill>
              </a:rPr>
              <a:t>Olaf </a:t>
            </a:r>
            <a:r>
              <a:rPr lang="de-DE" dirty="0">
                <a:solidFill>
                  <a:srgbClr val="000000"/>
                </a:solidFill>
              </a:rPr>
              <a:t>Simons</a:t>
            </a:r>
          </a:p>
        </p:txBody>
      </p:sp>
    </p:spTree>
    <p:extLst>
      <p:ext uri="{BB962C8B-B14F-4D97-AF65-F5344CB8AC3E}">
        <p14:creationId xmlns:p14="http://schemas.microsoft.com/office/powerpoint/2010/main" val="2174416336"/>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Das gedruckte Buch</a:t>
            </a:r>
            <a:br>
              <a:rPr lang="de-DE" dirty="0" smtClean="0">
                <a:solidFill>
                  <a:srgbClr val="00B4B0"/>
                </a:solidFill>
                <a:latin typeface="Corbel" panose="020B0503020204020204" pitchFamily="34" charset="0"/>
              </a:rPr>
            </a:br>
            <a:r>
              <a:rPr lang="de-DE" dirty="0" smtClean="0">
                <a:solidFill>
                  <a:srgbClr val="00B4B0"/>
                </a:solidFill>
                <a:latin typeface="Corbel" panose="020B0503020204020204" pitchFamily="34" charset="0"/>
              </a:rPr>
              <a:t>– ein </a:t>
            </a:r>
            <a:r>
              <a:rPr lang="de-DE" dirty="0" err="1" smtClean="0">
                <a:solidFill>
                  <a:srgbClr val="00B4B0"/>
                </a:solidFill>
                <a:latin typeface="Corbel" panose="020B0503020204020204" pitchFamily="34" charset="0"/>
              </a:rPr>
              <a:t>game</a:t>
            </a:r>
            <a:r>
              <a:rPr lang="de-DE" dirty="0" smtClean="0">
                <a:solidFill>
                  <a:srgbClr val="00B4B0"/>
                </a:solidFill>
                <a:latin typeface="Corbel" panose="020B0503020204020204" pitchFamily="34" charset="0"/>
              </a:rPr>
              <a:t> </a:t>
            </a:r>
            <a:r>
              <a:rPr lang="de-DE" dirty="0" err="1" smtClean="0">
                <a:solidFill>
                  <a:srgbClr val="00B4B0"/>
                </a:solidFill>
                <a:latin typeface="Corbel" panose="020B0503020204020204" pitchFamily="34" charset="0"/>
              </a:rPr>
              <a:t>changer</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Tree>
    <p:extLst>
      <p:ext uri="{BB962C8B-B14F-4D97-AF65-F5344CB8AC3E}">
        <p14:creationId xmlns:p14="http://schemas.microsoft.com/office/powerpoint/2010/main" val="24797436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462269" y="2541486"/>
            <a:ext cx="7415609" cy="807356"/>
          </a:xfrm>
        </p:spPr>
        <p:txBody>
          <a:bodyPr>
            <a:normAutofit/>
          </a:bodyPr>
          <a:lstStyle/>
          <a:p>
            <a:pPr marL="0" indent="0">
              <a:buNone/>
            </a:pPr>
            <a:r>
              <a:rPr lang="de-DE" sz="4400" dirty="0" smtClean="0">
                <a:latin typeface="Corbel" panose="020B0503020204020204" pitchFamily="34" charset="0"/>
              </a:rPr>
              <a:t>Erschreckend unzuverlässig…</a:t>
            </a:r>
            <a:endParaRPr lang="de-DE" sz="4400" dirty="0">
              <a:latin typeface="Corbel" panose="020B0503020204020204" pitchFamily="34" charset="0"/>
            </a:endParaRPr>
          </a:p>
        </p:txBody>
      </p:sp>
      <p:sp>
        <p:nvSpPr>
          <p:cNvPr id="3" name="Rechteck 2"/>
          <p:cNvSpPr/>
          <p:nvPr/>
        </p:nvSpPr>
        <p:spPr>
          <a:xfrm>
            <a:off x="462269" y="3247724"/>
            <a:ext cx="9323771" cy="830997"/>
          </a:xfrm>
          <a:prstGeom prst="rect">
            <a:avLst/>
          </a:prstGeom>
        </p:spPr>
        <p:txBody>
          <a:bodyPr wrap="none">
            <a:spAutoFit/>
          </a:bodyPr>
          <a:lstStyle/>
          <a:p>
            <a:r>
              <a:rPr lang="en-US" sz="2400" dirty="0"/>
              <a:t>Adrian </a:t>
            </a:r>
            <a:r>
              <a:rPr lang="en-US" sz="2400" dirty="0" smtClean="0"/>
              <a:t>Johns, </a:t>
            </a:r>
            <a:r>
              <a:rPr lang="en-US" sz="2400" i="1" dirty="0" smtClean="0"/>
              <a:t>The </a:t>
            </a:r>
            <a:r>
              <a:rPr lang="en-US" sz="2400" i="1" dirty="0"/>
              <a:t>Nature of the Book: Print and Knowledge in the Making</a:t>
            </a:r>
            <a:r>
              <a:rPr lang="en-US" sz="2400" i="1" dirty="0" smtClean="0"/>
              <a:t>.</a:t>
            </a:r>
            <a:br>
              <a:rPr lang="en-US" sz="2400" i="1" dirty="0" smtClean="0"/>
            </a:br>
            <a:r>
              <a:rPr lang="en-US" sz="2400" i="1" dirty="0" smtClean="0"/>
              <a:t> </a:t>
            </a:r>
            <a:r>
              <a:rPr lang="de-DE" sz="2400" dirty="0"/>
              <a:t>Chicago; London: Univ. </a:t>
            </a:r>
            <a:r>
              <a:rPr lang="de-DE" sz="2400" dirty="0" err="1"/>
              <a:t>of</a:t>
            </a:r>
            <a:r>
              <a:rPr lang="de-DE" sz="2400" dirty="0"/>
              <a:t> Chicago Press, 1998</a:t>
            </a:r>
            <a:endParaRPr lang="de-DE" sz="2400" dirty="0">
              <a:latin typeface="Corbel" panose="020B0503020204020204" pitchFamily="34" charset="0"/>
            </a:endParaRPr>
          </a:p>
        </p:txBody>
      </p:sp>
      <p:sp>
        <p:nvSpPr>
          <p:cNvPr id="4" name="TextBox 3"/>
          <p:cNvSpPr txBox="1"/>
          <p:nvPr/>
        </p:nvSpPr>
        <p:spPr>
          <a:xfrm>
            <a:off x="4963886" y="4750130"/>
            <a:ext cx="4822154" cy="369332"/>
          </a:xfrm>
          <a:prstGeom prst="rect">
            <a:avLst/>
          </a:prstGeom>
          <a:noFill/>
        </p:spPr>
        <p:txBody>
          <a:bodyPr wrap="none" rtlCol="0">
            <a:spAutoFit/>
          </a:bodyPr>
          <a:lstStyle/>
          <a:p>
            <a:r>
              <a:rPr lang="en-GB" dirty="0" err="1" smtClean="0"/>
              <a:t>Nicht</a:t>
            </a:r>
            <a:r>
              <a:rPr lang="en-GB" dirty="0" smtClean="0"/>
              <a:t> </a:t>
            </a:r>
            <a:r>
              <a:rPr lang="en-GB" dirty="0" err="1" smtClean="0"/>
              <a:t>zwei</a:t>
            </a:r>
            <a:r>
              <a:rPr lang="en-GB" dirty="0" smtClean="0"/>
              <a:t> </a:t>
            </a:r>
            <a:r>
              <a:rPr lang="en-GB" dirty="0" err="1" smtClean="0"/>
              <a:t>gedruckte</a:t>
            </a:r>
            <a:r>
              <a:rPr lang="en-GB" dirty="0" smtClean="0"/>
              <a:t> </a:t>
            </a:r>
            <a:r>
              <a:rPr lang="en-GB" dirty="0" err="1" smtClean="0"/>
              <a:t>Exemplare</a:t>
            </a:r>
            <a:r>
              <a:rPr lang="en-GB" dirty="0" smtClean="0"/>
              <a:t> </a:t>
            </a:r>
            <a:r>
              <a:rPr lang="en-GB" dirty="0" err="1" smtClean="0"/>
              <a:t>sicher</a:t>
            </a:r>
            <a:r>
              <a:rPr lang="en-GB" dirty="0" smtClean="0"/>
              <a:t> </a:t>
            </a:r>
            <a:r>
              <a:rPr lang="en-GB" dirty="0" err="1" smtClean="0"/>
              <a:t>textgleich</a:t>
            </a:r>
            <a:endParaRPr lang="de-DE" dirty="0"/>
          </a:p>
        </p:txBody>
      </p:sp>
      <p:sp>
        <p:nvSpPr>
          <p:cNvPr id="6" name="TextBox 5"/>
          <p:cNvSpPr txBox="1"/>
          <p:nvPr/>
        </p:nvSpPr>
        <p:spPr>
          <a:xfrm>
            <a:off x="3762499" y="5189517"/>
            <a:ext cx="7543027" cy="369332"/>
          </a:xfrm>
          <a:prstGeom prst="rect">
            <a:avLst/>
          </a:prstGeom>
          <a:noFill/>
        </p:spPr>
        <p:txBody>
          <a:bodyPr wrap="none" rtlCol="0">
            <a:spAutoFit/>
          </a:bodyPr>
          <a:lstStyle/>
          <a:p>
            <a:r>
              <a:rPr lang="en-GB" dirty="0" err="1" smtClean="0"/>
              <a:t>Verleger</a:t>
            </a:r>
            <a:r>
              <a:rPr lang="en-GB" dirty="0" smtClean="0"/>
              <a:t> </a:t>
            </a:r>
            <a:r>
              <a:rPr lang="en-GB" dirty="0" err="1" smtClean="0"/>
              <a:t>greifen</a:t>
            </a:r>
            <a:r>
              <a:rPr lang="en-GB" dirty="0" smtClean="0"/>
              <a:t> </a:t>
            </a:r>
            <a:r>
              <a:rPr lang="en-GB" dirty="0" err="1" smtClean="0"/>
              <a:t>eigenmächtig</a:t>
            </a:r>
            <a:r>
              <a:rPr lang="en-GB" dirty="0" smtClean="0"/>
              <a:t> </a:t>
            </a:r>
            <a:r>
              <a:rPr lang="en-GB" dirty="0" err="1" smtClean="0"/>
              <a:t>ein</a:t>
            </a:r>
            <a:r>
              <a:rPr lang="en-GB" dirty="0" smtClean="0"/>
              <a:t>, </a:t>
            </a:r>
            <a:r>
              <a:rPr lang="en-GB" dirty="0" err="1" smtClean="0"/>
              <a:t>geben</a:t>
            </a:r>
            <a:r>
              <a:rPr lang="en-GB" dirty="0" smtClean="0"/>
              <a:t> </a:t>
            </a:r>
            <a:r>
              <a:rPr lang="en-GB" dirty="0" err="1" smtClean="0"/>
              <a:t>eigenmächtig</a:t>
            </a:r>
            <a:r>
              <a:rPr lang="en-GB" dirty="0" smtClean="0"/>
              <a:t> </a:t>
            </a:r>
            <a:r>
              <a:rPr lang="en-GB" dirty="0" err="1" smtClean="0"/>
              <a:t>Informationen</a:t>
            </a:r>
            <a:r>
              <a:rPr lang="en-GB" dirty="0"/>
              <a:t> </a:t>
            </a:r>
            <a:r>
              <a:rPr lang="en-GB" dirty="0" err="1" smtClean="0"/>
              <a:t>weiter</a:t>
            </a:r>
            <a:endParaRPr lang="de-DE" dirty="0"/>
          </a:p>
        </p:txBody>
      </p:sp>
      <p:sp>
        <p:nvSpPr>
          <p:cNvPr id="8" name="TextBox 7"/>
          <p:cNvSpPr txBox="1"/>
          <p:nvPr/>
        </p:nvSpPr>
        <p:spPr>
          <a:xfrm>
            <a:off x="3287486" y="5643104"/>
            <a:ext cx="6619761" cy="369332"/>
          </a:xfrm>
          <a:prstGeom prst="rect">
            <a:avLst/>
          </a:prstGeom>
          <a:noFill/>
        </p:spPr>
        <p:txBody>
          <a:bodyPr wrap="none" rtlCol="0">
            <a:spAutoFit/>
          </a:bodyPr>
          <a:lstStyle/>
          <a:p>
            <a:r>
              <a:rPr lang="en-GB" dirty="0" err="1" smtClean="0"/>
              <a:t>Raubdrucker</a:t>
            </a:r>
            <a:r>
              <a:rPr lang="en-GB" dirty="0" smtClean="0"/>
              <a:t> </a:t>
            </a:r>
            <a:r>
              <a:rPr lang="en-GB" dirty="0" err="1" smtClean="0"/>
              <a:t>bringen</a:t>
            </a:r>
            <a:r>
              <a:rPr lang="en-GB" dirty="0" smtClean="0"/>
              <a:t> </a:t>
            </a:r>
            <a:r>
              <a:rPr lang="en-GB" dirty="0" err="1" smtClean="0"/>
              <a:t>unautorisierte</a:t>
            </a:r>
            <a:r>
              <a:rPr lang="en-GB" dirty="0" smtClean="0"/>
              <a:t> </a:t>
            </a:r>
            <a:r>
              <a:rPr lang="en-GB" dirty="0" err="1" smtClean="0"/>
              <a:t>schlechte</a:t>
            </a:r>
            <a:r>
              <a:rPr lang="en-GB" dirty="0" smtClean="0"/>
              <a:t> </a:t>
            </a:r>
            <a:r>
              <a:rPr lang="en-GB" dirty="0" err="1" smtClean="0"/>
              <a:t>Kopien</a:t>
            </a:r>
            <a:r>
              <a:rPr lang="en-GB" dirty="0" smtClean="0"/>
              <a:t> auf den </a:t>
            </a:r>
            <a:r>
              <a:rPr lang="en-GB" dirty="0" err="1" smtClean="0"/>
              <a:t>Markt</a:t>
            </a:r>
            <a:endParaRPr lang="de-DE" dirty="0"/>
          </a:p>
        </p:txBody>
      </p:sp>
    </p:spTree>
    <p:extLst>
      <p:ext uri="{BB962C8B-B14F-4D97-AF65-F5344CB8AC3E}">
        <p14:creationId xmlns:p14="http://schemas.microsoft.com/office/powerpoint/2010/main" val="3871335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de-DE" sz="4400" dirty="0" smtClean="0">
                <a:latin typeface="Corbel" panose="020B0503020204020204" pitchFamily="34" charset="0"/>
              </a:rPr>
              <a:t>…all das sind Klagen, die erst das gedruckte Buch auf sich ziehen kann</a:t>
            </a:r>
            <a:endParaRPr lang="de-DE" sz="4400" dirty="0">
              <a:latin typeface="Corbel" panose="020B0503020204020204" pitchFamily="34" charset="0"/>
            </a:endParaRPr>
          </a:p>
        </p:txBody>
      </p:sp>
      <p:sp>
        <p:nvSpPr>
          <p:cNvPr id="3" name="Rechteck 2"/>
          <p:cNvSpPr/>
          <p:nvPr/>
        </p:nvSpPr>
        <p:spPr>
          <a:xfrm>
            <a:off x="587028" y="2863771"/>
            <a:ext cx="11604972" cy="369332"/>
          </a:xfrm>
          <a:prstGeom prst="rect">
            <a:avLst/>
          </a:prstGeom>
        </p:spPr>
        <p:txBody>
          <a:bodyPr wrap="none">
            <a:spAutoFit/>
          </a:bodyPr>
          <a:lstStyle/>
          <a:p>
            <a:r>
              <a:rPr lang="en-US" dirty="0"/>
              <a:t>Adrian </a:t>
            </a:r>
            <a:r>
              <a:rPr lang="en-US" dirty="0" smtClean="0"/>
              <a:t>Johns, </a:t>
            </a:r>
            <a:r>
              <a:rPr lang="en-US" i="1" dirty="0" smtClean="0"/>
              <a:t>The </a:t>
            </a:r>
            <a:r>
              <a:rPr lang="en-US" i="1" dirty="0"/>
              <a:t>Nature of the Book: Print and Knowledge in the Making. </a:t>
            </a:r>
            <a:r>
              <a:rPr lang="de-DE" dirty="0"/>
              <a:t>Chicago; London: Univ. </a:t>
            </a:r>
            <a:r>
              <a:rPr lang="de-DE" dirty="0" err="1"/>
              <a:t>of</a:t>
            </a:r>
            <a:r>
              <a:rPr lang="de-DE" dirty="0"/>
              <a:t> Chicago Press, 1998</a:t>
            </a:r>
            <a:endParaRPr lang="de-DE" dirty="0">
              <a:latin typeface="Corbel" panose="020B0503020204020204" pitchFamily="34" charset="0"/>
            </a:endParaRPr>
          </a:p>
        </p:txBody>
      </p:sp>
      <p:sp>
        <p:nvSpPr>
          <p:cNvPr id="4" name="TextBox 3"/>
          <p:cNvSpPr txBox="1"/>
          <p:nvPr/>
        </p:nvSpPr>
        <p:spPr>
          <a:xfrm>
            <a:off x="3287486" y="5004851"/>
            <a:ext cx="8234434" cy="369332"/>
          </a:xfrm>
          <a:prstGeom prst="rect">
            <a:avLst/>
          </a:prstGeom>
          <a:noFill/>
        </p:spPr>
        <p:txBody>
          <a:bodyPr wrap="none" rtlCol="0">
            <a:spAutoFit/>
          </a:bodyPr>
          <a:lstStyle/>
          <a:p>
            <a:r>
              <a:rPr lang="en-GB" dirty="0" smtClean="0"/>
              <a:t>Von nun an </a:t>
            </a:r>
            <a:r>
              <a:rPr lang="en-GB" dirty="0" err="1" smtClean="0"/>
              <a:t>ist</a:t>
            </a:r>
            <a:r>
              <a:rPr lang="en-GB" dirty="0" smtClean="0"/>
              <a:t> </a:t>
            </a:r>
            <a:r>
              <a:rPr lang="en-GB" dirty="0" err="1" smtClean="0"/>
              <a:t>denkbar</a:t>
            </a:r>
            <a:r>
              <a:rPr lang="en-GB" dirty="0" smtClean="0"/>
              <a:t>, </a:t>
            </a:r>
            <a:r>
              <a:rPr lang="en-GB" dirty="0" err="1" smtClean="0"/>
              <a:t>dass</a:t>
            </a:r>
            <a:r>
              <a:rPr lang="en-GB" dirty="0" smtClean="0"/>
              <a:t> </a:t>
            </a:r>
            <a:r>
              <a:rPr lang="en-GB" dirty="0" err="1" smtClean="0"/>
              <a:t>ein</a:t>
            </a:r>
            <a:r>
              <a:rPr lang="en-GB" dirty="0" smtClean="0"/>
              <a:t> </a:t>
            </a:r>
            <a:r>
              <a:rPr lang="en-GB" dirty="0" err="1" smtClean="0"/>
              <a:t>Titel</a:t>
            </a:r>
            <a:r>
              <a:rPr lang="en-GB" dirty="0" smtClean="0"/>
              <a:t> </a:t>
            </a:r>
            <a:r>
              <a:rPr lang="en-GB" dirty="0" err="1" smtClean="0"/>
              <a:t>seitengeich</a:t>
            </a:r>
            <a:r>
              <a:rPr lang="en-GB" dirty="0" smtClean="0"/>
              <a:t> in 200 </a:t>
            </a:r>
            <a:r>
              <a:rPr lang="en-GB" dirty="0" err="1" smtClean="0"/>
              <a:t>oder</a:t>
            </a:r>
            <a:r>
              <a:rPr lang="en-GB" dirty="0" smtClean="0"/>
              <a:t> 1000 </a:t>
            </a:r>
            <a:r>
              <a:rPr lang="en-GB" dirty="0" err="1" smtClean="0"/>
              <a:t>Exemplaren</a:t>
            </a:r>
            <a:r>
              <a:rPr lang="en-GB" dirty="0" smtClean="0"/>
              <a:t> </a:t>
            </a:r>
            <a:r>
              <a:rPr lang="en-GB" dirty="0" err="1" smtClean="0"/>
              <a:t>voliegt</a:t>
            </a:r>
            <a:endParaRPr lang="de-DE" dirty="0"/>
          </a:p>
        </p:txBody>
      </p:sp>
      <p:sp>
        <p:nvSpPr>
          <p:cNvPr id="8" name="TextBox 7"/>
          <p:cNvSpPr txBox="1"/>
          <p:nvPr/>
        </p:nvSpPr>
        <p:spPr>
          <a:xfrm>
            <a:off x="1711347" y="5510752"/>
            <a:ext cx="5944833" cy="369332"/>
          </a:xfrm>
          <a:prstGeom prst="rect">
            <a:avLst/>
          </a:prstGeom>
          <a:noFill/>
        </p:spPr>
        <p:txBody>
          <a:bodyPr wrap="none" rtlCol="0">
            <a:spAutoFit/>
          </a:bodyPr>
          <a:lstStyle/>
          <a:p>
            <a:r>
              <a:rPr lang="en-GB" dirty="0" err="1" smtClean="0"/>
              <a:t>nicht</a:t>
            </a:r>
            <a:r>
              <a:rPr lang="en-GB" dirty="0" smtClean="0"/>
              <a:t> an </a:t>
            </a:r>
            <a:r>
              <a:rPr lang="en-GB" dirty="0" err="1" smtClean="0"/>
              <a:t>einem</a:t>
            </a:r>
            <a:r>
              <a:rPr lang="en-GB" dirty="0" smtClean="0"/>
              <a:t> </a:t>
            </a:r>
            <a:r>
              <a:rPr lang="en-GB" dirty="0" err="1" smtClean="0"/>
              <a:t>bestimmten</a:t>
            </a:r>
            <a:r>
              <a:rPr lang="en-GB" dirty="0" smtClean="0"/>
              <a:t> Ort, </a:t>
            </a:r>
            <a:r>
              <a:rPr lang="en-GB" dirty="0" err="1" smtClean="0"/>
              <a:t>sondern</a:t>
            </a:r>
            <a:r>
              <a:rPr lang="en-GB" dirty="0" smtClean="0"/>
              <a:t> </a:t>
            </a:r>
            <a:r>
              <a:rPr lang="en-GB" dirty="0" err="1" smtClean="0"/>
              <a:t>unabsehbar</a:t>
            </a:r>
            <a:r>
              <a:rPr lang="en-GB" dirty="0" smtClean="0"/>
              <a:t> </a:t>
            </a:r>
            <a:r>
              <a:rPr lang="en-GB" dirty="0" err="1" smtClean="0"/>
              <a:t>verteilt</a:t>
            </a:r>
            <a:endParaRPr lang="de-DE" dirty="0"/>
          </a:p>
        </p:txBody>
      </p:sp>
    </p:spTree>
    <p:extLst>
      <p:ext uri="{BB962C8B-B14F-4D97-AF65-F5344CB8AC3E}">
        <p14:creationId xmlns:p14="http://schemas.microsoft.com/office/powerpoint/2010/main" val="4272800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Das </a:t>
            </a:r>
            <a:r>
              <a:rPr lang="en-GB" sz="4400" dirty="0" err="1" smtClean="0">
                <a:latin typeface="Corbel" panose="020B0503020204020204" pitchFamily="34" charset="0"/>
              </a:rPr>
              <a:t>handschriftliche</a:t>
            </a:r>
            <a:r>
              <a:rPr lang="en-GB" sz="4400" dirty="0" smtClean="0">
                <a:latin typeface="Corbel" panose="020B0503020204020204" pitchFamily="34" charset="0"/>
              </a:rPr>
              <a:t> </a:t>
            </a:r>
            <a:r>
              <a:rPr lang="en-GB" sz="4400" dirty="0" err="1" smtClean="0">
                <a:latin typeface="Corbel" panose="020B0503020204020204" pitchFamily="34" charset="0"/>
              </a:rPr>
              <a:t>Buch</a:t>
            </a:r>
            <a:r>
              <a:rPr lang="en-GB" sz="4400" dirty="0" smtClean="0">
                <a:latin typeface="Corbel" panose="020B0503020204020204" pitchFamily="34" charset="0"/>
              </a:rPr>
              <a:t> </a:t>
            </a:r>
            <a:r>
              <a:rPr lang="en-GB" sz="4400" dirty="0" err="1" smtClean="0">
                <a:latin typeface="Corbel" panose="020B0503020204020204" pitchFamily="34" charset="0"/>
              </a:rPr>
              <a:t>taugte</a:t>
            </a:r>
            <a:r>
              <a:rPr lang="en-GB" sz="4400" dirty="0" smtClean="0">
                <a:latin typeface="Corbel" panose="020B0503020204020204" pitchFamily="34" charset="0"/>
              </a:rPr>
              <a:t> </a:t>
            </a:r>
            <a:r>
              <a:rPr lang="en-GB" sz="4400" dirty="0" err="1" smtClean="0">
                <a:latin typeface="Corbel" panose="020B0503020204020204" pitchFamily="34" charset="0"/>
              </a:rPr>
              <a:t>nicht</a:t>
            </a:r>
            <a:r>
              <a:rPr lang="en-GB" sz="4400" dirty="0" smtClean="0">
                <a:latin typeface="Corbel" panose="020B0503020204020204" pitchFamily="34" charset="0"/>
              </a:rPr>
              <a:t> </a:t>
            </a:r>
            <a:r>
              <a:rPr lang="en-GB" sz="4400" dirty="0" err="1" smtClean="0">
                <a:latin typeface="Corbel" panose="020B0503020204020204" pitchFamily="34" charset="0"/>
              </a:rPr>
              <a:t>als</a:t>
            </a:r>
            <a:r>
              <a:rPr lang="en-GB" sz="4400" dirty="0" smtClean="0">
                <a:latin typeface="Corbel" panose="020B0503020204020204" pitchFamily="34" charset="0"/>
              </a:rPr>
              <a:t> </a:t>
            </a:r>
            <a:r>
              <a:rPr lang="en-GB" sz="4400" dirty="0" err="1" smtClean="0">
                <a:latin typeface="Corbel" panose="020B0503020204020204" pitchFamily="34" charset="0"/>
              </a:rPr>
              <a:t>Referenzobjekt</a:t>
            </a:r>
            <a:endParaRPr lang="de-DE" sz="4400" dirty="0">
              <a:latin typeface="Corbel" panose="020B0503020204020204" pitchFamily="34" charset="0"/>
            </a:endParaRPr>
          </a:p>
        </p:txBody>
      </p:sp>
      <p:sp>
        <p:nvSpPr>
          <p:cNvPr id="4" name="TextBox 3"/>
          <p:cNvSpPr txBox="1"/>
          <p:nvPr/>
        </p:nvSpPr>
        <p:spPr>
          <a:xfrm>
            <a:off x="3287486" y="5004851"/>
            <a:ext cx="6529160" cy="369332"/>
          </a:xfrm>
          <a:prstGeom prst="rect">
            <a:avLst/>
          </a:prstGeom>
          <a:noFill/>
        </p:spPr>
        <p:txBody>
          <a:bodyPr wrap="none" rtlCol="0">
            <a:spAutoFit/>
          </a:bodyPr>
          <a:lstStyle/>
          <a:p>
            <a:r>
              <a:rPr lang="en-GB" dirty="0" smtClean="0"/>
              <a:t>Die </a:t>
            </a:r>
            <a:r>
              <a:rPr lang="en-GB" dirty="0" err="1" smtClean="0"/>
              <a:t>Refernz</a:t>
            </a:r>
            <a:r>
              <a:rPr lang="en-GB" dirty="0" smtClean="0"/>
              <a:t> </a:t>
            </a:r>
            <a:r>
              <a:rPr lang="en-GB" dirty="0" err="1" smtClean="0"/>
              <a:t>galt</a:t>
            </a:r>
            <a:r>
              <a:rPr lang="en-GB" dirty="0" smtClean="0"/>
              <a:t>  </a:t>
            </a:r>
            <a:r>
              <a:rPr lang="en-GB" dirty="0" err="1" smtClean="0"/>
              <a:t>Autoritäten</a:t>
            </a:r>
            <a:r>
              <a:rPr lang="en-GB" dirty="0" smtClean="0"/>
              <a:t> (Aristoteles, </a:t>
            </a:r>
            <a:r>
              <a:rPr lang="en-GB" dirty="0" err="1" smtClean="0"/>
              <a:t>Metaphysik</a:t>
            </a:r>
            <a:r>
              <a:rPr lang="en-GB" dirty="0" smtClean="0"/>
              <a:t>, lib.2, cap.1)</a:t>
            </a:r>
            <a:endParaRPr lang="de-DE" dirty="0"/>
          </a:p>
        </p:txBody>
      </p:sp>
      <p:sp>
        <p:nvSpPr>
          <p:cNvPr id="8" name="TextBox 7"/>
          <p:cNvSpPr txBox="1"/>
          <p:nvPr/>
        </p:nvSpPr>
        <p:spPr>
          <a:xfrm>
            <a:off x="1711347" y="5510752"/>
            <a:ext cx="5671745" cy="369332"/>
          </a:xfrm>
          <a:prstGeom prst="rect">
            <a:avLst/>
          </a:prstGeom>
          <a:noFill/>
        </p:spPr>
        <p:txBody>
          <a:bodyPr wrap="none" rtlCol="0">
            <a:spAutoFit/>
          </a:bodyPr>
          <a:lstStyle/>
          <a:p>
            <a:r>
              <a:rPr lang="en-GB" dirty="0" err="1" smtClean="0"/>
              <a:t>oder</a:t>
            </a:r>
            <a:r>
              <a:rPr lang="en-GB" dirty="0" smtClean="0"/>
              <a:t> </a:t>
            </a:r>
            <a:r>
              <a:rPr lang="en-GB" dirty="0" err="1" smtClean="0"/>
              <a:t>namenlosen</a:t>
            </a:r>
            <a:r>
              <a:rPr lang="en-GB" dirty="0" smtClean="0"/>
              <a:t> </a:t>
            </a:r>
            <a:r>
              <a:rPr lang="en-GB" dirty="0" err="1" smtClean="0"/>
              <a:t>Büchern</a:t>
            </a:r>
            <a:r>
              <a:rPr lang="en-GB" dirty="0" smtClean="0"/>
              <a:t>, die man </a:t>
            </a:r>
            <a:r>
              <a:rPr lang="en-GB" dirty="0" err="1" smtClean="0"/>
              <a:t>thematisieren</a:t>
            </a:r>
            <a:r>
              <a:rPr lang="en-GB" dirty="0" smtClean="0"/>
              <a:t> </a:t>
            </a:r>
            <a:r>
              <a:rPr lang="en-GB" dirty="0" err="1" smtClean="0"/>
              <a:t>musste</a:t>
            </a:r>
            <a:endParaRPr lang="de-DE" dirty="0"/>
          </a:p>
        </p:txBody>
      </p:sp>
    </p:spTree>
    <p:extLst>
      <p:ext uri="{BB962C8B-B14F-4D97-AF65-F5344CB8AC3E}">
        <p14:creationId xmlns:p14="http://schemas.microsoft.com/office/powerpoint/2010/main" val="895371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1480–1510 </a:t>
            </a:r>
            <a:r>
              <a:rPr lang="en-GB" sz="4400" dirty="0" err="1" smtClean="0">
                <a:latin typeface="Corbel" panose="020B0503020204020204" pitchFamily="34" charset="0"/>
              </a:rPr>
              <a:t>Alle</a:t>
            </a:r>
            <a:r>
              <a:rPr lang="en-GB" sz="4400" dirty="0" smtClean="0">
                <a:latin typeface="Corbel" panose="020B0503020204020204" pitchFamily="34" charset="0"/>
              </a:rPr>
              <a:t> </a:t>
            </a:r>
            <a:r>
              <a:rPr lang="en-GB" sz="4400" dirty="0" err="1" smtClean="0">
                <a:latin typeface="Corbel" panose="020B0503020204020204" pitchFamily="34" charset="0"/>
              </a:rPr>
              <a:t>Bücher</a:t>
            </a:r>
            <a:r>
              <a:rPr lang="en-GB" sz="4400" dirty="0" smtClean="0">
                <a:latin typeface="Corbel" panose="020B0503020204020204" pitchFamily="34" charset="0"/>
              </a:rPr>
              <a:t> </a:t>
            </a:r>
            <a:r>
              <a:rPr lang="en-GB" sz="4400" dirty="0" err="1" smtClean="0">
                <a:latin typeface="Corbel" panose="020B0503020204020204" pitchFamily="34" charset="0"/>
              </a:rPr>
              <a:t>erhalten</a:t>
            </a:r>
            <a:r>
              <a:rPr lang="en-GB" sz="4400" dirty="0" smtClean="0">
                <a:latin typeface="Corbel" panose="020B0503020204020204" pitchFamily="34" charset="0"/>
              </a:rPr>
              <a:t> </a:t>
            </a:r>
            <a:r>
              <a:rPr lang="en-GB" sz="4400" dirty="0" err="1" smtClean="0">
                <a:latin typeface="Corbel" panose="020B0503020204020204" pitchFamily="34" charset="0"/>
              </a:rPr>
              <a:t>Titel</a:t>
            </a:r>
            <a:endParaRPr lang="de-DE" sz="4400" dirty="0">
              <a:latin typeface="Corbel" panose="020B0503020204020204" pitchFamily="34" charset="0"/>
            </a:endParaRPr>
          </a:p>
        </p:txBody>
      </p:sp>
      <p:sp>
        <p:nvSpPr>
          <p:cNvPr id="8" name="TextBox 7"/>
          <p:cNvSpPr txBox="1"/>
          <p:nvPr/>
        </p:nvSpPr>
        <p:spPr>
          <a:xfrm>
            <a:off x="4810807" y="4935622"/>
            <a:ext cx="4286751" cy="369332"/>
          </a:xfrm>
          <a:prstGeom prst="rect">
            <a:avLst/>
          </a:prstGeom>
          <a:noFill/>
        </p:spPr>
        <p:txBody>
          <a:bodyPr wrap="none" rtlCol="0">
            <a:spAutoFit/>
          </a:bodyPr>
          <a:lstStyle/>
          <a:p>
            <a:r>
              <a:rPr lang="en-GB" dirty="0" smtClean="0"/>
              <a:t>so </a:t>
            </a:r>
            <a:r>
              <a:rPr lang="en-GB" dirty="0" err="1" smtClean="0"/>
              <a:t>dass</a:t>
            </a:r>
            <a:r>
              <a:rPr lang="en-GB" dirty="0" smtClean="0"/>
              <a:t> </a:t>
            </a:r>
            <a:r>
              <a:rPr lang="en-GB" dirty="0" err="1" smtClean="0"/>
              <a:t>sie</a:t>
            </a:r>
            <a:r>
              <a:rPr lang="en-GB" dirty="0" smtClean="0"/>
              <a:t> </a:t>
            </a:r>
            <a:r>
              <a:rPr lang="en-GB" dirty="0" err="1" smtClean="0"/>
              <a:t>sich</a:t>
            </a:r>
            <a:r>
              <a:rPr lang="en-GB" dirty="0" smtClean="0"/>
              <a:t> </a:t>
            </a:r>
            <a:r>
              <a:rPr lang="en-GB" dirty="0" err="1" smtClean="0"/>
              <a:t>im</a:t>
            </a:r>
            <a:r>
              <a:rPr lang="en-GB" dirty="0" smtClean="0"/>
              <a:t> Handel </a:t>
            </a:r>
            <a:r>
              <a:rPr lang="en-GB" dirty="0" err="1" smtClean="0"/>
              <a:t>benennen</a:t>
            </a:r>
            <a:r>
              <a:rPr lang="en-GB" dirty="0" smtClean="0"/>
              <a:t> </a:t>
            </a:r>
            <a:r>
              <a:rPr lang="en-GB" dirty="0" err="1" smtClean="0"/>
              <a:t>lassen</a:t>
            </a:r>
            <a:endParaRPr lang="de-DE" dirty="0"/>
          </a:p>
        </p:txBody>
      </p:sp>
    </p:spTree>
    <p:extLst>
      <p:ext uri="{BB962C8B-B14F-4D97-AF65-F5344CB8AC3E}">
        <p14:creationId xmlns:p14="http://schemas.microsoft.com/office/powerpoint/2010/main" val="400569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1500–1530 </a:t>
            </a:r>
            <a:r>
              <a:rPr lang="en-GB" sz="4400" dirty="0" err="1" smtClean="0">
                <a:latin typeface="Corbel" panose="020B0503020204020204" pitchFamily="34" charset="0"/>
              </a:rPr>
              <a:t>Alle</a:t>
            </a:r>
            <a:r>
              <a:rPr lang="en-GB" sz="4400" dirty="0" smtClean="0">
                <a:latin typeface="Corbel" panose="020B0503020204020204" pitchFamily="34" charset="0"/>
              </a:rPr>
              <a:t> </a:t>
            </a:r>
            <a:r>
              <a:rPr lang="en-GB" sz="4400" dirty="0" err="1" smtClean="0">
                <a:latin typeface="Corbel" panose="020B0503020204020204" pitchFamily="34" charset="0"/>
              </a:rPr>
              <a:t>Bücher</a:t>
            </a:r>
            <a:r>
              <a:rPr lang="en-GB" sz="4400" dirty="0" smtClean="0">
                <a:latin typeface="Corbel" panose="020B0503020204020204" pitchFamily="34" charset="0"/>
              </a:rPr>
              <a:t> </a:t>
            </a:r>
            <a:r>
              <a:rPr lang="en-GB" sz="4400" dirty="0" err="1" smtClean="0">
                <a:latin typeface="Corbel" panose="020B0503020204020204" pitchFamily="34" charset="0"/>
              </a:rPr>
              <a:t>erhalten</a:t>
            </a:r>
            <a:r>
              <a:rPr lang="en-GB" sz="4400" dirty="0" smtClean="0">
                <a:latin typeface="Corbel" panose="020B0503020204020204" pitchFamily="34" charset="0"/>
              </a:rPr>
              <a:t> </a:t>
            </a:r>
            <a:r>
              <a:rPr lang="en-GB" sz="4400" dirty="0" err="1" smtClean="0">
                <a:latin typeface="Corbel" panose="020B0503020204020204" pitchFamily="34" charset="0"/>
              </a:rPr>
              <a:t>Titelseiten</a:t>
            </a:r>
            <a:r>
              <a:rPr lang="en-GB" sz="4400" dirty="0" smtClean="0">
                <a:latin typeface="Corbel" panose="020B0503020204020204" pitchFamily="34" charset="0"/>
              </a:rPr>
              <a:t> </a:t>
            </a:r>
            <a:r>
              <a:rPr lang="en-GB" sz="4400" dirty="0" err="1" smtClean="0">
                <a:latin typeface="Corbel" panose="020B0503020204020204" pitchFamily="34" charset="0"/>
              </a:rPr>
              <a:t>mit</a:t>
            </a:r>
            <a:r>
              <a:rPr lang="en-GB" sz="4400" dirty="0" smtClean="0">
                <a:latin typeface="Corbel" panose="020B0503020204020204" pitchFamily="34" charset="0"/>
              </a:rPr>
              <a:t> </a:t>
            </a:r>
            <a:r>
              <a:rPr lang="en-GB" sz="4400" dirty="0" err="1" smtClean="0">
                <a:latin typeface="Corbel" panose="020B0503020204020204" pitchFamily="34" charset="0"/>
              </a:rPr>
              <a:t>Imprintinformationen</a:t>
            </a:r>
            <a:endParaRPr lang="de-DE" sz="4400" dirty="0">
              <a:latin typeface="Corbel" panose="020B0503020204020204" pitchFamily="34" charset="0"/>
            </a:endParaRPr>
          </a:p>
        </p:txBody>
      </p:sp>
      <p:sp>
        <p:nvSpPr>
          <p:cNvPr id="8" name="TextBox 7"/>
          <p:cNvSpPr txBox="1"/>
          <p:nvPr/>
        </p:nvSpPr>
        <p:spPr>
          <a:xfrm>
            <a:off x="4810807" y="4935622"/>
            <a:ext cx="3741217" cy="369332"/>
          </a:xfrm>
          <a:prstGeom prst="rect">
            <a:avLst/>
          </a:prstGeom>
          <a:noFill/>
        </p:spPr>
        <p:txBody>
          <a:bodyPr wrap="none" rtlCol="0">
            <a:spAutoFit/>
          </a:bodyPr>
          <a:lstStyle/>
          <a:p>
            <a:r>
              <a:rPr lang="en-GB" dirty="0" smtClean="0"/>
              <a:t>so </a:t>
            </a:r>
            <a:r>
              <a:rPr lang="en-GB" dirty="0" err="1" smtClean="0"/>
              <a:t>dass</a:t>
            </a:r>
            <a:r>
              <a:rPr lang="en-GB" dirty="0" smtClean="0"/>
              <a:t> </a:t>
            </a:r>
            <a:r>
              <a:rPr lang="en-GB" dirty="0" err="1" smtClean="0"/>
              <a:t>sich</a:t>
            </a:r>
            <a:r>
              <a:rPr lang="en-GB" dirty="0" smtClean="0"/>
              <a:t> die </a:t>
            </a:r>
            <a:r>
              <a:rPr lang="en-GB" dirty="0" err="1" smtClean="0"/>
              <a:t>Ausgabe</a:t>
            </a:r>
            <a:r>
              <a:rPr lang="en-GB" dirty="0" smtClean="0"/>
              <a:t> </a:t>
            </a:r>
            <a:r>
              <a:rPr lang="en-GB" dirty="0" err="1" smtClean="0"/>
              <a:t>bennen</a:t>
            </a:r>
            <a:r>
              <a:rPr lang="en-GB" dirty="0" smtClean="0"/>
              <a:t> </a:t>
            </a:r>
            <a:r>
              <a:rPr lang="en-GB" dirty="0" err="1" smtClean="0"/>
              <a:t>lässt</a:t>
            </a:r>
            <a:endParaRPr lang="de-DE" dirty="0"/>
          </a:p>
        </p:txBody>
      </p:sp>
    </p:spTree>
    <p:extLst>
      <p:ext uri="{BB962C8B-B14F-4D97-AF65-F5344CB8AC3E}">
        <p14:creationId xmlns:p14="http://schemas.microsoft.com/office/powerpoint/2010/main" val="2575602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1530–1560 </a:t>
            </a:r>
            <a:r>
              <a:rPr lang="en-GB" sz="4400" dirty="0" err="1" smtClean="0">
                <a:latin typeface="Corbel" panose="020B0503020204020204" pitchFamily="34" charset="0"/>
              </a:rPr>
              <a:t>Alle</a:t>
            </a:r>
            <a:r>
              <a:rPr lang="en-GB" sz="4400" dirty="0" smtClean="0">
                <a:latin typeface="Corbel" panose="020B0503020204020204" pitchFamily="34" charset="0"/>
              </a:rPr>
              <a:t> </a:t>
            </a:r>
            <a:r>
              <a:rPr lang="en-GB" sz="4400" dirty="0" err="1" smtClean="0">
                <a:latin typeface="Corbel" panose="020B0503020204020204" pitchFamily="34" charset="0"/>
              </a:rPr>
              <a:t>Bücher</a:t>
            </a:r>
            <a:r>
              <a:rPr lang="en-GB" sz="4400" dirty="0" smtClean="0">
                <a:latin typeface="Corbel" panose="020B0503020204020204" pitchFamily="34" charset="0"/>
              </a:rPr>
              <a:t> </a:t>
            </a:r>
            <a:r>
              <a:rPr lang="en-GB" sz="4400" dirty="0" err="1" smtClean="0">
                <a:latin typeface="Corbel" panose="020B0503020204020204" pitchFamily="34" charset="0"/>
              </a:rPr>
              <a:t>erhalten</a:t>
            </a:r>
            <a:r>
              <a:rPr lang="en-GB" sz="4400" dirty="0" smtClean="0">
                <a:latin typeface="Corbel" panose="020B0503020204020204" pitchFamily="34" charset="0"/>
              </a:rPr>
              <a:t> </a:t>
            </a:r>
            <a:r>
              <a:rPr lang="en-GB" sz="4400" dirty="0" err="1" smtClean="0">
                <a:latin typeface="Corbel" panose="020B0503020204020204" pitchFamily="34" charset="0"/>
              </a:rPr>
              <a:t>Seitenzahlen</a:t>
            </a:r>
            <a:endParaRPr lang="de-DE" sz="4400" dirty="0">
              <a:latin typeface="Corbel" panose="020B0503020204020204" pitchFamily="34" charset="0"/>
            </a:endParaRPr>
          </a:p>
        </p:txBody>
      </p:sp>
      <p:sp>
        <p:nvSpPr>
          <p:cNvPr id="8" name="TextBox 7"/>
          <p:cNvSpPr txBox="1"/>
          <p:nvPr/>
        </p:nvSpPr>
        <p:spPr>
          <a:xfrm>
            <a:off x="4810807" y="4935622"/>
            <a:ext cx="3928448" cy="369332"/>
          </a:xfrm>
          <a:prstGeom prst="rect">
            <a:avLst/>
          </a:prstGeom>
          <a:noFill/>
        </p:spPr>
        <p:txBody>
          <a:bodyPr wrap="none" rtlCol="0">
            <a:spAutoFit/>
          </a:bodyPr>
          <a:lstStyle/>
          <a:p>
            <a:r>
              <a:rPr lang="en-GB" dirty="0" smtClean="0"/>
              <a:t>so </a:t>
            </a:r>
            <a:r>
              <a:rPr lang="en-GB" dirty="0" err="1" smtClean="0"/>
              <a:t>dass</a:t>
            </a:r>
            <a:r>
              <a:rPr lang="en-GB" dirty="0" smtClean="0"/>
              <a:t> </a:t>
            </a:r>
            <a:r>
              <a:rPr lang="en-GB" dirty="0" err="1" smtClean="0"/>
              <a:t>sich</a:t>
            </a:r>
            <a:r>
              <a:rPr lang="en-GB" dirty="0" smtClean="0"/>
              <a:t> der </a:t>
            </a:r>
            <a:r>
              <a:rPr lang="en-GB" dirty="0" err="1" smtClean="0"/>
              <a:t>Seitentext</a:t>
            </a:r>
            <a:r>
              <a:rPr lang="en-GB" dirty="0" smtClean="0"/>
              <a:t> </a:t>
            </a:r>
            <a:r>
              <a:rPr lang="en-GB" dirty="0" err="1" smtClean="0"/>
              <a:t>zitieren</a:t>
            </a:r>
            <a:r>
              <a:rPr lang="en-GB" dirty="0" smtClean="0"/>
              <a:t> </a:t>
            </a:r>
            <a:r>
              <a:rPr lang="en-GB" dirty="0" err="1" smtClean="0"/>
              <a:t>lässt</a:t>
            </a:r>
            <a:endParaRPr lang="de-DE" dirty="0"/>
          </a:p>
        </p:txBody>
      </p:sp>
    </p:spTree>
    <p:extLst>
      <p:ext uri="{BB962C8B-B14F-4D97-AF65-F5344CB8AC3E}">
        <p14:creationId xmlns:p14="http://schemas.microsoft.com/office/powerpoint/2010/main" val="112595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err="1" smtClean="0">
                <a:latin typeface="Corbel" panose="020B0503020204020204" pitchFamily="34" charset="0"/>
              </a:rPr>
              <a:t>Neue</a:t>
            </a:r>
            <a:r>
              <a:rPr lang="en-GB" sz="4400" dirty="0" smtClean="0">
                <a:latin typeface="Corbel" panose="020B0503020204020204" pitchFamily="34" charset="0"/>
              </a:rPr>
              <a:t> </a:t>
            </a:r>
            <a:r>
              <a:rPr lang="en-GB" sz="4400" dirty="0" err="1" smtClean="0">
                <a:latin typeface="Corbel" panose="020B0503020204020204" pitchFamily="34" charset="0"/>
              </a:rPr>
              <a:t>Projekte</a:t>
            </a:r>
            <a:endParaRPr lang="de-DE" sz="4400" dirty="0">
              <a:latin typeface="Corbel" panose="020B0503020204020204" pitchFamily="34" charset="0"/>
            </a:endParaRPr>
          </a:p>
        </p:txBody>
      </p:sp>
      <p:sp>
        <p:nvSpPr>
          <p:cNvPr id="8" name="TextBox 7"/>
          <p:cNvSpPr txBox="1"/>
          <p:nvPr/>
        </p:nvSpPr>
        <p:spPr>
          <a:xfrm>
            <a:off x="2875130" y="4211310"/>
            <a:ext cx="8705012" cy="584775"/>
          </a:xfrm>
          <a:prstGeom prst="rect">
            <a:avLst/>
          </a:prstGeom>
          <a:noFill/>
        </p:spPr>
        <p:txBody>
          <a:bodyPr wrap="none" rtlCol="0">
            <a:spAutoFit/>
          </a:bodyPr>
          <a:lstStyle/>
          <a:p>
            <a:r>
              <a:rPr lang="en-GB" sz="3200" dirty="0" smtClean="0"/>
              <a:t>Die </a:t>
            </a:r>
            <a:r>
              <a:rPr lang="en-GB" sz="3200" dirty="0" err="1" smtClean="0"/>
              <a:t>kollektive</a:t>
            </a:r>
            <a:r>
              <a:rPr lang="en-GB" sz="3200" dirty="0" smtClean="0"/>
              <a:t> </a:t>
            </a:r>
            <a:r>
              <a:rPr lang="en-GB" sz="3200" dirty="0" err="1" smtClean="0"/>
              <a:t>Rekonstruktion</a:t>
            </a:r>
            <a:r>
              <a:rPr lang="en-GB" sz="3200" dirty="0" smtClean="0"/>
              <a:t> der </a:t>
            </a:r>
            <a:r>
              <a:rPr lang="en-GB" sz="3200" dirty="0" err="1" smtClean="0"/>
              <a:t>antiken</a:t>
            </a:r>
            <a:r>
              <a:rPr lang="en-GB" sz="3200" dirty="0" smtClean="0"/>
              <a:t> </a:t>
            </a:r>
            <a:r>
              <a:rPr lang="en-GB" sz="3200" dirty="0" err="1" smtClean="0"/>
              <a:t>Textbasis</a:t>
            </a:r>
            <a:endParaRPr lang="de-DE" sz="3200" dirty="0"/>
          </a:p>
        </p:txBody>
      </p:sp>
      <p:sp>
        <p:nvSpPr>
          <p:cNvPr id="5" name="TextBox 4"/>
          <p:cNvSpPr txBox="1"/>
          <p:nvPr/>
        </p:nvSpPr>
        <p:spPr>
          <a:xfrm>
            <a:off x="2281363" y="5411480"/>
            <a:ext cx="8025082" cy="369332"/>
          </a:xfrm>
          <a:prstGeom prst="rect">
            <a:avLst/>
          </a:prstGeom>
          <a:noFill/>
        </p:spPr>
        <p:txBody>
          <a:bodyPr wrap="none" rtlCol="0">
            <a:spAutoFit/>
          </a:bodyPr>
          <a:lstStyle/>
          <a:p>
            <a:r>
              <a:rPr lang="en-GB" dirty="0" err="1" smtClean="0"/>
              <a:t>setzt</a:t>
            </a:r>
            <a:r>
              <a:rPr lang="en-GB" dirty="0" smtClean="0"/>
              <a:t> </a:t>
            </a:r>
            <a:r>
              <a:rPr lang="en-GB" dirty="0" err="1" smtClean="0"/>
              <a:t>einen</a:t>
            </a:r>
            <a:r>
              <a:rPr lang="en-GB" dirty="0" smtClean="0"/>
              <a:t> </a:t>
            </a:r>
            <a:r>
              <a:rPr lang="en-GB" dirty="0" err="1" smtClean="0"/>
              <a:t>kollektiv</a:t>
            </a:r>
            <a:r>
              <a:rPr lang="en-GB" dirty="0" smtClean="0"/>
              <a:t> </a:t>
            </a:r>
            <a:r>
              <a:rPr lang="en-GB" dirty="0" err="1" smtClean="0"/>
              <a:t>vorliegenden</a:t>
            </a:r>
            <a:r>
              <a:rPr lang="en-GB" dirty="0" smtClean="0"/>
              <a:t> </a:t>
            </a:r>
            <a:r>
              <a:rPr lang="en-GB" dirty="0" err="1" smtClean="0"/>
              <a:t>gegenwärtigen</a:t>
            </a:r>
            <a:r>
              <a:rPr lang="en-GB" dirty="0" smtClean="0"/>
              <a:t> Stand der </a:t>
            </a:r>
            <a:r>
              <a:rPr lang="en-GB" dirty="0" err="1" smtClean="0"/>
              <a:t>Rekonstruktion</a:t>
            </a:r>
            <a:r>
              <a:rPr lang="en-GB" dirty="0" smtClean="0"/>
              <a:t> </a:t>
            </a:r>
            <a:r>
              <a:rPr lang="en-GB" dirty="0" err="1" smtClean="0"/>
              <a:t>voraus</a:t>
            </a:r>
            <a:endParaRPr lang="de-DE" dirty="0"/>
          </a:p>
        </p:txBody>
      </p:sp>
    </p:spTree>
    <p:extLst>
      <p:ext uri="{BB962C8B-B14F-4D97-AF65-F5344CB8AC3E}">
        <p14:creationId xmlns:p14="http://schemas.microsoft.com/office/powerpoint/2010/main" val="905583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err="1" smtClean="0">
                <a:latin typeface="Corbel" panose="020B0503020204020204" pitchFamily="34" charset="0"/>
              </a:rPr>
              <a:t>Neue</a:t>
            </a:r>
            <a:r>
              <a:rPr lang="en-GB" sz="4400" dirty="0" smtClean="0">
                <a:latin typeface="Corbel" panose="020B0503020204020204" pitchFamily="34" charset="0"/>
              </a:rPr>
              <a:t> </a:t>
            </a:r>
            <a:r>
              <a:rPr lang="en-GB" sz="4400" dirty="0" err="1" smtClean="0">
                <a:latin typeface="Corbel" panose="020B0503020204020204" pitchFamily="34" charset="0"/>
              </a:rPr>
              <a:t>Interaktionsgefüge</a:t>
            </a:r>
            <a:endParaRPr lang="de-DE" sz="4400" dirty="0">
              <a:latin typeface="Corbel" panose="020B0503020204020204" pitchFamily="34" charset="0"/>
            </a:endParaRPr>
          </a:p>
        </p:txBody>
      </p:sp>
      <p:sp>
        <p:nvSpPr>
          <p:cNvPr id="8" name="TextBox 7"/>
          <p:cNvSpPr txBox="1"/>
          <p:nvPr/>
        </p:nvSpPr>
        <p:spPr>
          <a:xfrm>
            <a:off x="3421395" y="4350847"/>
            <a:ext cx="6613255" cy="1569660"/>
          </a:xfrm>
          <a:prstGeom prst="rect">
            <a:avLst/>
          </a:prstGeom>
          <a:noFill/>
        </p:spPr>
        <p:txBody>
          <a:bodyPr wrap="square" rtlCol="0">
            <a:spAutoFit/>
          </a:bodyPr>
          <a:lstStyle/>
          <a:p>
            <a:r>
              <a:rPr lang="en-GB" sz="3200" dirty="0" smtClean="0"/>
              <a:t>Die </a:t>
            </a:r>
            <a:r>
              <a:rPr lang="en-GB" sz="3200" dirty="0" err="1" smtClean="0"/>
              <a:t>respublica</a:t>
            </a:r>
            <a:r>
              <a:rPr lang="en-GB" sz="3200" dirty="0" smtClean="0"/>
              <a:t> </a:t>
            </a:r>
            <a:r>
              <a:rPr lang="en-GB" sz="3200" dirty="0" err="1" smtClean="0"/>
              <a:t>literaria</a:t>
            </a:r>
            <a:r>
              <a:rPr lang="en-GB" sz="3200" dirty="0" smtClean="0"/>
              <a:t> </a:t>
            </a:r>
            <a:r>
              <a:rPr lang="en-GB" sz="3200" dirty="0" err="1" smtClean="0"/>
              <a:t>als</a:t>
            </a:r>
            <a:r>
              <a:rPr lang="en-GB" sz="3200" dirty="0" smtClean="0"/>
              <a:t> </a:t>
            </a:r>
            <a:r>
              <a:rPr lang="en-GB" sz="3200" dirty="0" err="1" smtClean="0"/>
              <a:t>primär</a:t>
            </a:r>
            <a:r>
              <a:rPr lang="en-GB" sz="3200" dirty="0" smtClean="0"/>
              <a:t> </a:t>
            </a:r>
            <a:r>
              <a:rPr lang="en-GB" sz="3200" dirty="0" err="1" smtClean="0"/>
              <a:t>erst</a:t>
            </a:r>
            <a:r>
              <a:rPr lang="en-GB" sz="3200" dirty="0" smtClean="0"/>
              <a:t> </a:t>
            </a:r>
            <a:r>
              <a:rPr lang="en-GB" sz="3200" dirty="0" err="1" smtClean="0"/>
              <a:t>einmal</a:t>
            </a:r>
            <a:r>
              <a:rPr lang="en-GB" sz="3200" dirty="0" smtClean="0"/>
              <a:t> </a:t>
            </a:r>
            <a:r>
              <a:rPr lang="en-GB" sz="3200" dirty="0" err="1" smtClean="0"/>
              <a:t>brieflicher</a:t>
            </a:r>
            <a:r>
              <a:rPr lang="en-GB" sz="3200" dirty="0" smtClean="0"/>
              <a:t> </a:t>
            </a:r>
            <a:r>
              <a:rPr lang="en-GB" sz="3200" dirty="0" err="1" smtClean="0"/>
              <a:t>Austausch</a:t>
            </a:r>
            <a:r>
              <a:rPr lang="en-GB" sz="3200" dirty="0" smtClean="0"/>
              <a:t> </a:t>
            </a:r>
            <a:r>
              <a:rPr lang="en-GB" sz="3200" dirty="0" err="1" smtClean="0"/>
              <a:t>über</a:t>
            </a:r>
            <a:r>
              <a:rPr lang="en-GB" sz="3200" dirty="0" smtClean="0"/>
              <a:t> die </a:t>
            </a:r>
            <a:r>
              <a:rPr lang="en-GB" sz="3200" dirty="0" err="1" smtClean="0"/>
              <a:t>neuesten</a:t>
            </a:r>
            <a:r>
              <a:rPr lang="en-GB" sz="3200" dirty="0" smtClean="0"/>
              <a:t> </a:t>
            </a:r>
            <a:r>
              <a:rPr lang="en-GB" sz="3200" dirty="0" err="1" smtClean="0"/>
              <a:t>Bücher</a:t>
            </a:r>
            <a:endParaRPr lang="de-DE" sz="3200" dirty="0"/>
          </a:p>
        </p:txBody>
      </p:sp>
    </p:spTree>
    <p:extLst>
      <p:ext uri="{BB962C8B-B14F-4D97-AF65-F5344CB8AC3E}">
        <p14:creationId xmlns:p14="http://schemas.microsoft.com/office/powerpoint/2010/main" val="2122492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1560er </a:t>
            </a:r>
            <a:r>
              <a:rPr lang="en-GB" sz="4400" dirty="0" err="1" smtClean="0">
                <a:latin typeface="Corbel" panose="020B0503020204020204" pitchFamily="34" charset="0"/>
              </a:rPr>
              <a:t>Jahre</a:t>
            </a:r>
            <a:r>
              <a:rPr lang="en-GB" sz="4400" dirty="0" smtClean="0">
                <a:latin typeface="Corbel" panose="020B0503020204020204" pitchFamily="34" charset="0"/>
              </a:rPr>
              <a:t>: Die </a:t>
            </a:r>
            <a:r>
              <a:rPr lang="en-GB" sz="4400" dirty="0" err="1" smtClean="0">
                <a:latin typeface="Corbel" panose="020B0503020204020204" pitchFamily="34" charset="0"/>
              </a:rPr>
              <a:t>Buchproduktion</a:t>
            </a:r>
            <a:r>
              <a:rPr lang="en-GB" sz="4400" dirty="0" smtClean="0">
                <a:latin typeface="Corbel" panose="020B0503020204020204" pitchFamily="34" charset="0"/>
              </a:rPr>
              <a:t> </a:t>
            </a:r>
            <a:r>
              <a:rPr lang="en-GB" sz="4400" dirty="0" err="1" smtClean="0">
                <a:latin typeface="Corbel" panose="020B0503020204020204" pitchFamily="34" charset="0"/>
              </a:rPr>
              <a:t>lässt</a:t>
            </a:r>
            <a:r>
              <a:rPr lang="en-GB" sz="4400" dirty="0" smtClean="0">
                <a:latin typeface="Corbel" panose="020B0503020204020204" pitchFamily="34" charset="0"/>
              </a:rPr>
              <a:t> </a:t>
            </a:r>
            <a:r>
              <a:rPr lang="en-GB" sz="4400" dirty="0" err="1" smtClean="0">
                <a:latin typeface="Corbel" panose="020B0503020204020204" pitchFamily="34" charset="0"/>
              </a:rPr>
              <a:t>sich</a:t>
            </a:r>
            <a:r>
              <a:rPr lang="en-GB" sz="4400" dirty="0" smtClean="0">
                <a:latin typeface="Corbel" panose="020B0503020204020204" pitchFamily="34" charset="0"/>
              </a:rPr>
              <a:t> </a:t>
            </a:r>
            <a:r>
              <a:rPr lang="en-GB" sz="4400" dirty="0" err="1" smtClean="0">
                <a:latin typeface="Corbel" panose="020B0503020204020204" pitchFamily="34" charset="0"/>
              </a:rPr>
              <a:t>insgesamt</a:t>
            </a:r>
            <a:r>
              <a:rPr lang="en-GB" sz="4400" dirty="0" smtClean="0">
                <a:latin typeface="Corbel" panose="020B0503020204020204" pitchFamily="34" charset="0"/>
              </a:rPr>
              <a:t> </a:t>
            </a:r>
            <a:r>
              <a:rPr lang="en-GB" sz="4400" dirty="0" err="1" smtClean="0">
                <a:latin typeface="Corbel" panose="020B0503020204020204" pitchFamily="34" charset="0"/>
              </a:rPr>
              <a:t>erfassen</a:t>
            </a:r>
            <a:endParaRPr lang="de-DE" sz="4400" dirty="0">
              <a:latin typeface="Corbel" panose="020B0503020204020204" pitchFamily="34" charset="0"/>
            </a:endParaRPr>
          </a:p>
        </p:txBody>
      </p:sp>
      <p:sp>
        <p:nvSpPr>
          <p:cNvPr id="8" name="TextBox 7"/>
          <p:cNvSpPr txBox="1"/>
          <p:nvPr/>
        </p:nvSpPr>
        <p:spPr>
          <a:xfrm>
            <a:off x="5578745" y="4935622"/>
            <a:ext cx="6613255" cy="584775"/>
          </a:xfrm>
          <a:prstGeom prst="rect">
            <a:avLst/>
          </a:prstGeom>
          <a:noFill/>
        </p:spPr>
        <p:txBody>
          <a:bodyPr wrap="square" rtlCol="0">
            <a:spAutoFit/>
          </a:bodyPr>
          <a:lstStyle/>
          <a:p>
            <a:r>
              <a:rPr lang="en-GB" sz="3200" dirty="0" err="1" smtClean="0"/>
              <a:t>Messkataloge</a:t>
            </a:r>
            <a:r>
              <a:rPr lang="en-GB" sz="3200" dirty="0" smtClean="0"/>
              <a:t> </a:t>
            </a:r>
            <a:r>
              <a:rPr lang="en-GB" sz="3200" dirty="0" err="1" smtClean="0"/>
              <a:t>laufen</a:t>
            </a:r>
            <a:r>
              <a:rPr lang="en-GB" sz="3200" dirty="0" smtClean="0"/>
              <a:t> an</a:t>
            </a:r>
            <a:endParaRPr lang="de-DE" sz="3200" dirty="0"/>
          </a:p>
        </p:txBody>
      </p:sp>
    </p:spTree>
    <p:extLst>
      <p:ext uri="{BB962C8B-B14F-4D97-AF65-F5344CB8AC3E}">
        <p14:creationId xmlns:p14="http://schemas.microsoft.com/office/powerpoint/2010/main" val="3576742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1620er </a:t>
            </a:r>
            <a:r>
              <a:rPr lang="en-GB" sz="4400" dirty="0" err="1" smtClean="0">
                <a:latin typeface="Corbel" panose="020B0503020204020204" pitchFamily="34" charset="0"/>
              </a:rPr>
              <a:t>Jahre</a:t>
            </a:r>
            <a:r>
              <a:rPr lang="en-GB" sz="4400" dirty="0" smtClean="0">
                <a:latin typeface="Corbel" panose="020B0503020204020204" pitchFamily="34" charset="0"/>
              </a:rPr>
              <a:t>: </a:t>
            </a:r>
            <a:r>
              <a:rPr lang="en-GB" sz="4400" dirty="0" err="1" smtClean="0">
                <a:latin typeface="Corbel" panose="020B0503020204020204" pitchFamily="34" charset="0"/>
              </a:rPr>
              <a:t>Nationale</a:t>
            </a:r>
            <a:r>
              <a:rPr lang="en-GB" sz="4400" dirty="0" smtClean="0">
                <a:latin typeface="Corbel" panose="020B0503020204020204" pitchFamily="34" charset="0"/>
              </a:rPr>
              <a:t> </a:t>
            </a:r>
            <a:r>
              <a:rPr lang="en-GB" sz="4400" dirty="0" err="1" smtClean="0">
                <a:latin typeface="Corbel" panose="020B0503020204020204" pitchFamily="34" charset="0"/>
              </a:rPr>
              <a:t>Akademien</a:t>
            </a:r>
            <a:r>
              <a:rPr lang="en-GB" sz="4400" dirty="0" smtClean="0">
                <a:latin typeface="Corbel" panose="020B0503020204020204" pitchFamily="34" charset="0"/>
              </a:rPr>
              <a:t> </a:t>
            </a:r>
            <a:r>
              <a:rPr lang="en-GB" sz="4400" dirty="0" err="1" smtClean="0">
                <a:latin typeface="Corbel" panose="020B0503020204020204" pitchFamily="34" charset="0"/>
              </a:rPr>
              <a:t>werden</a:t>
            </a:r>
            <a:r>
              <a:rPr lang="en-GB" sz="4400" dirty="0" smtClean="0">
                <a:latin typeface="Corbel" panose="020B0503020204020204" pitchFamily="34" charset="0"/>
              </a:rPr>
              <a:t> </a:t>
            </a:r>
            <a:r>
              <a:rPr lang="en-GB" sz="4400" dirty="0" err="1" smtClean="0">
                <a:latin typeface="Corbel" panose="020B0503020204020204" pitchFamily="34" charset="0"/>
              </a:rPr>
              <a:t>gegründet</a:t>
            </a:r>
            <a:endParaRPr lang="de-DE" sz="4400" dirty="0">
              <a:latin typeface="Corbel" panose="020B0503020204020204" pitchFamily="34" charset="0"/>
            </a:endParaRPr>
          </a:p>
        </p:txBody>
      </p:sp>
      <p:sp>
        <p:nvSpPr>
          <p:cNvPr id="5" name="TextBox 4"/>
          <p:cNvSpPr txBox="1"/>
          <p:nvPr/>
        </p:nvSpPr>
        <p:spPr>
          <a:xfrm>
            <a:off x="2792003" y="5126473"/>
            <a:ext cx="8650029" cy="646331"/>
          </a:xfrm>
          <a:prstGeom prst="rect">
            <a:avLst/>
          </a:prstGeom>
          <a:noFill/>
        </p:spPr>
        <p:txBody>
          <a:bodyPr wrap="square" rtlCol="0">
            <a:spAutoFit/>
          </a:bodyPr>
          <a:lstStyle/>
          <a:p>
            <a:r>
              <a:rPr lang="de-DE" dirty="0" smtClean="0"/>
              <a:t>und stellen den informellen Netzwerken und der öffentlich verfügbaren Information  ostentativ organisierte zur Seite</a:t>
            </a:r>
            <a:endParaRPr lang="de-DE" dirty="0"/>
          </a:p>
        </p:txBody>
      </p:sp>
    </p:spTree>
    <p:extLst>
      <p:ext uri="{BB962C8B-B14F-4D97-AF65-F5344CB8AC3E}">
        <p14:creationId xmlns:p14="http://schemas.microsoft.com/office/powerpoint/2010/main" val="1585471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Das gedruckte Buch – ein </a:t>
            </a:r>
            <a:r>
              <a:rPr lang="de-DE" sz="1400" dirty="0" err="1" smtClean="0">
                <a:solidFill>
                  <a:srgbClr val="0A4E4C"/>
                </a:solidFill>
                <a:latin typeface="Corbel" panose="020B0503020204020204" pitchFamily="34" charset="0"/>
              </a:rPr>
              <a:t>game</a:t>
            </a:r>
            <a:r>
              <a:rPr lang="de-DE" sz="1400" dirty="0" smtClean="0">
                <a:solidFill>
                  <a:srgbClr val="0A4E4C"/>
                </a:solidFill>
                <a:latin typeface="Corbel" panose="020B0503020204020204" pitchFamily="34" charset="0"/>
              </a:rPr>
              <a:t> </a:t>
            </a:r>
            <a:r>
              <a:rPr lang="de-DE" sz="1400" dirty="0" err="1" smtClean="0">
                <a:solidFill>
                  <a:srgbClr val="0A4E4C"/>
                </a:solidFill>
                <a:latin typeface="Corbel" panose="020B0503020204020204" pitchFamily="34" charset="0"/>
              </a:rPr>
              <a:t>changer</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81785" y="3486998"/>
            <a:ext cx="9441538" cy="1448624"/>
          </a:xfrm>
        </p:spPr>
        <p:txBody>
          <a:bodyPr>
            <a:normAutofit/>
          </a:bodyPr>
          <a:lstStyle/>
          <a:p>
            <a:pPr marL="0" indent="0">
              <a:buNone/>
            </a:pPr>
            <a:r>
              <a:rPr lang="en-GB" sz="4400" dirty="0" smtClean="0">
                <a:latin typeface="Corbel" panose="020B0503020204020204" pitchFamily="34" charset="0"/>
              </a:rPr>
              <a:t>1665: Die </a:t>
            </a:r>
            <a:r>
              <a:rPr lang="en-GB" sz="4400" dirty="0" err="1" smtClean="0">
                <a:latin typeface="Corbel" panose="020B0503020204020204" pitchFamily="34" charset="0"/>
              </a:rPr>
              <a:t>ersten</a:t>
            </a:r>
            <a:r>
              <a:rPr lang="en-GB" sz="4400" dirty="0" smtClean="0">
                <a:latin typeface="Corbel" panose="020B0503020204020204" pitchFamily="34" charset="0"/>
              </a:rPr>
              <a:t> </a:t>
            </a:r>
            <a:r>
              <a:rPr lang="en-GB" sz="4400" dirty="0" err="1" smtClean="0">
                <a:latin typeface="Corbel" panose="020B0503020204020204" pitchFamily="34" charset="0"/>
              </a:rPr>
              <a:t>beiden</a:t>
            </a:r>
            <a:r>
              <a:rPr lang="en-GB" sz="4400" dirty="0" smtClean="0">
                <a:latin typeface="Corbel" panose="020B0503020204020204" pitchFamily="34" charset="0"/>
              </a:rPr>
              <a:t> </a:t>
            </a:r>
            <a:r>
              <a:rPr lang="en-GB" sz="4400" dirty="0" err="1" smtClean="0">
                <a:latin typeface="Corbel" panose="020B0503020204020204" pitchFamily="34" charset="0"/>
              </a:rPr>
              <a:t>Journale</a:t>
            </a:r>
            <a:r>
              <a:rPr lang="en-GB" sz="4400" dirty="0" smtClean="0">
                <a:latin typeface="Corbel" panose="020B0503020204020204" pitchFamily="34" charset="0"/>
              </a:rPr>
              <a:t> </a:t>
            </a:r>
            <a:r>
              <a:rPr lang="en-GB" sz="4400" dirty="0" err="1" smtClean="0">
                <a:latin typeface="Corbel" panose="020B0503020204020204" pitchFamily="34" charset="0"/>
              </a:rPr>
              <a:t>erscheinen</a:t>
            </a:r>
            <a:r>
              <a:rPr lang="en-GB" sz="4400" dirty="0" smtClean="0">
                <a:latin typeface="Corbel" panose="020B0503020204020204" pitchFamily="34" charset="0"/>
              </a:rPr>
              <a:t> in Paris und London </a:t>
            </a:r>
            <a:endParaRPr lang="de-DE" sz="4400" dirty="0">
              <a:latin typeface="Corbel" panose="020B0503020204020204" pitchFamily="34" charset="0"/>
            </a:endParaRPr>
          </a:p>
        </p:txBody>
      </p:sp>
      <p:sp>
        <p:nvSpPr>
          <p:cNvPr id="5" name="TextBox 4"/>
          <p:cNvSpPr txBox="1"/>
          <p:nvPr/>
        </p:nvSpPr>
        <p:spPr>
          <a:xfrm>
            <a:off x="2792003" y="5126473"/>
            <a:ext cx="8650029" cy="1200329"/>
          </a:xfrm>
          <a:prstGeom prst="rect">
            <a:avLst/>
          </a:prstGeom>
          <a:noFill/>
        </p:spPr>
        <p:txBody>
          <a:bodyPr wrap="square" rtlCol="0">
            <a:spAutoFit/>
          </a:bodyPr>
          <a:lstStyle/>
          <a:p>
            <a:r>
              <a:rPr lang="de-DE" dirty="0" smtClean="0"/>
              <a:t>und stellen den informellen individuellen Netzwerken der Briefpartner, der wahllosen öffentlich verfügbaren Information der Kataloge und den hierarchisch organisierten Netzwerken frei zugängliche Medien die all die bisherigen Aufgaben bewältigen können, zur Seite</a:t>
            </a:r>
            <a:endParaRPr lang="de-DE" dirty="0"/>
          </a:p>
        </p:txBody>
      </p:sp>
    </p:spTree>
    <p:extLst>
      <p:ext uri="{BB962C8B-B14F-4D97-AF65-F5344CB8AC3E}">
        <p14:creationId xmlns:p14="http://schemas.microsoft.com/office/powerpoint/2010/main" val="2064349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solidFill>
                  <a:schemeClr val="accent1">
                    <a:lumMod val="75000"/>
                  </a:schemeClr>
                </a:solidFill>
                <a:latin typeface="Corbel" panose="020B0503020204020204" pitchFamily="34" charset="0"/>
              </a:rPr>
              <a:t>Warum</a:t>
            </a:r>
            <a:r>
              <a:rPr lang="en-GB" dirty="0" smtClean="0">
                <a:solidFill>
                  <a:schemeClr val="accent1">
                    <a:lumMod val="75000"/>
                  </a:schemeClr>
                </a:solidFill>
                <a:latin typeface="Corbel" panose="020B0503020204020204" pitchFamily="34" charset="0"/>
              </a:rPr>
              <a:t> der so </a:t>
            </a:r>
            <a:r>
              <a:rPr lang="en-GB" dirty="0" err="1" smtClean="0">
                <a:solidFill>
                  <a:schemeClr val="accent1">
                    <a:lumMod val="75000"/>
                  </a:schemeClr>
                </a:solidFill>
                <a:latin typeface="Corbel" panose="020B0503020204020204" pitchFamily="34" charset="0"/>
              </a:rPr>
              <a:t>weit</a:t>
            </a:r>
            <a:r>
              <a:rPr lang="en-GB" dirty="0" smtClean="0">
                <a:solidFill>
                  <a:schemeClr val="accent1">
                    <a:lumMod val="75000"/>
                  </a:schemeClr>
                </a:solidFill>
                <a:latin typeface="Corbel" panose="020B0503020204020204" pitchFamily="34" charset="0"/>
              </a:rPr>
              <a:t> </a:t>
            </a:r>
            <a:r>
              <a:rPr lang="en-GB" dirty="0" err="1" smtClean="0">
                <a:solidFill>
                  <a:schemeClr val="accent1">
                    <a:lumMod val="75000"/>
                  </a:schemeClr>
                </a:solidFill>
                <a:latin typeface="Corbel" panose="020B0503020204020204" pitchFamily="34" charset="0"/>
              </a:rPr>
              <a:t>ausholende</a:t>
            </a:r>
            <a:r>
              <a:rPr lang="en-GB" dirty="0" smtClean="0">
                <a:solidFill>
                  <a:schemeClr val="accent1">
                    <a:lumMod val="75000"/>
                  </a:schemeClr>
                </a:solidFill>
                <a:latin typeface="Corbel" panose="020B0503020204020204" pitchFamily="34" charset="0"/>
              </a:rPr>
              <a:t> </a:t>
            </a:r>
            <a:r>
              <a:rPr lang="en-GB" dirty="0" err="1" smtClean="0">
                <a:solidFill>
                  <a:schemeClr val="accent1">
                    <a:lumMod val="75000"/>
                  </a:schemeClr>
                </a:solidFill>
                <a:latin typeface="Corbel" panose="020B0503020204020204" pitchFamily="34" charset="0"/>
              </a:rPr>
              <a:t>Einstieg</a:t>
            </a:r>
            <a:r>
              <a:rPr lang="en-GB" dirty="0" smtClean="0">
                <a:solidFill>
                  <a:schemeClr val="accent1">
                    <a:lumMod val="75000"/>
                  </a:schemeClr>
                </a:solidFill>
                <a:latin typeface="Corbel" panose="020B0503020204020204" pitchFamily="34" charset="0"/>
              </a:rPr>
              <a:t>?</a:t>
            </a:r>
            <a:endParaRPr lang="de-DE" dirty="0">
              <a:solidFill>
                <a:schemeClr val="accent1">
                  <a:lumMod val="75000"/>
                </a:schemeClr>
              </a:solidFill>
              <a:latin typeface="Corbel" panose="020B0503020204020204" pitchFamily="34" charset="0"/>
            </a:endParaRPr>
          </a:p>
        </p:txBody>
      </p:sp>
      <p:sp>
        <p:nvSpPr>
          <p:cNvPr id="4" name="Text Placeholder 2"/>
          <p:cNvSpPr>
            <a:spLocks noGrp="1"/>
          </p:cNvSpPr>
          <p:nvPr>
            <p:ph type="body" idx="1"/>
          </p:nvPr>
        </p:nvSpPr>
        <p:spPr>
          <a:xfrm>
            <a:off x="831850" y="4589464"/>
            <a:ext cx="10515600" cy="932562"/>
          </a:xfrm>
        </p:spPr>
        <p:txBody>
          <a:bodyPr/>
          <a:lstStyle/>
          <a:p>
            <a:r>
              <a:rPr lang="en-GB" dirty="0" err="1" smtClean="0">
                <a:solidFill>
                  <a:schemeClr val="tx1"/>
                </a:solidFill>
              </a:rPr>
              <a:t>Wir</a:t>
            </a:r>
            <a:r>
              <a:rPr lang="en-GB" dirty="0" smtClean="0">
                <a:solidFill>
                  <a:schemeClr val="tx1"/>
                </a:solidFill>
              </a:rPr>
              <a:t> </a:t>
            </a:r>
            <a:r>
              <a:rPr lang="en-GB" dirty="0" err="1" smtClean="0">
                <a:solidFill>
                  <a:schemeClr val="tx1"/>
                </a:solidFill>
              </a:rPr>
              <a:t>bauen</a:t>
            </a:r>
            <a:r>
              <a:rPr lang="en-GB" dirty="0" smtClean="0">
                <a:solidFill>
                  <a:schemeClr val="tx1"/>
                </a:solidFill>
              </a:rPr>
              <a:t> </a:t>
            </a:r>
            <a:r>
              <a:rPr lang="en-GB" dirty="0" err="1" smtClean="0">
                <a:solidFill>
                  <a:schemeClr val="tx1"/>
                </a:solidFill>
              </a:rPr>
              <a:t>gleichzeitig</a:t>
            </a:r>
            <a:r>
              <a:rPr lang="en-GB" dirty="0" smtClean="0">
                <a:solidFill>
                  <a:schemeClr val="tx1"/>
                </a:solidFill>
              </a:rPr>
              <a:t> an </a:t>
            </a:r>
            <a:r>
              <a:rPr lang="en-GB" dirty="0" err="1" smtClean="0">
                <a:solidFill>
                  <a:schemeClr val="tx1"/>
                </a:solidFill>
              </a:rPr>
              <a:t>bibliographischen</a:t>
            </a:r>
            <a:r>
              <a:rPr lang="en-GB" dirty="0" smtClean="0">
                <a:solidFill>
                  <a:schemeClr val="tx1"/>
                </a:solidFill>
              </a:rPr>
              <a:t> </a:t>
            </a:r>
            <a:r>
              <a:rPr lang="en-GB" dirty="0" err="1" smtClean="0">
                <a:solidFill>
                  <a:schemeClr val="tx1"/>
                </a:solidFill>
              </a:rPr>
              <a:t>Datenbanken</a:t>
            </a:r>
            <a:r>
              <a:rPr lang="en-GB" dirty="0" smtClean="0">
                <a:solidFill>
                  <a:schemeClr val="tx1"/>
                </a:solidFill>
              </a:rPr>
              <a:t>, an </a:t>
            </a:r>
            <a:r>
              <a:rPr lang="en-GB" dirty="0" err="1" smtClean="0">
                <a:solidFill>
                  <a:schemeClr val="tx1"/>
                </a:solidFill>
              </a:rPr>
              <a:t>Visualisierungen</a:t>
            </a:r>
            <a:r>
              <a:rPr lang="en-GB" dirty="0" smtClean="0">
                <a:solidFill>
                  <a:schemeClr val="tx1"/>
                </a:solidFill>
              </a:rPr>
              <a:t> des </a:t>
            </a:r>
            <a:r>
              <a:rPr lang="en-GB" dirty="0" err="1" smtClean="0">
                <a:solidFill>
                  <a:schemeClr val="tx1"/>
                </a:solidFill>
              </a:rPr>
              <a:t>Briefverkehrs</a:t>
            </a:r>
            <a:r>
              <a:rPr lang="en-GB" dirty="0" smtClean="0">
                <a:solidFill>
                  <a:schemeClr val="tx1"/>
                </a:solidFill>
              </a:rPr>
              <a:t>, an </a:t>
            </a:r>
            <a:r>
              <a:rPr lang="en-GB" dirty="0" err="1" smtClean="0">
                <a:solidFill>
                  <a:schemeClr val="tx1"/>
                </a:solidFill>
              </a:rPr>
              <a:t>Datenbanken</a:t>
            </a:r>
            <a:r>
              <a:rPr lang="en-GB" dirty="0" smtClean="0">
                <a:solidFill>
                  <a:schemeClr val="tx1"/>
                </a:solidFill>
              </a:rPr>
              <a:t> </a:t>
            </a:r>
            <a:r>
              <a:rPr lang="en-GB" dirty="0" err="1" smtClean="0">
                <a:solidFill>
                  <a:schemeClr val="tx1"/>
                </a:solidFill>
              </a:rPr>
              <a:t>zu</a:t>
            </a:r>
            <a:r>
              <a:rPr lang="en-GB" dirty="0" smtClean="0">
                <a:solidFill>
                  <a:schemeClr val="tx1"/>
                </a:solidFill>
              </a:rPr>
              <a:t> </a:t>
            </a:r>
            <a:r>
              <a:rPr lang="en-GB" dirty="0" err="1" smtClean="0">
                <a:solidFill>
                  <a:schemeClr val="tx1"/>
                </a:solidFill>
              </a:rPr>
              <a:t>Akademien</a:t>
            </a:r>
            <a:r>
              <a:rPr lang="en-GB" dirty="0" smtClean="0">
                <a:solidFill>
                  <a:schemeClr val="tx1"/>
                </a:solidFill>
              </a:rPr>
              <a:t> und </a:t>
            </a:r>
            <a:r>
              <a:rPr lang="en-GB" dirty="0" err="1" smtClean="0">
                <a:solidFill>
                  <a:schemeClr val="tx1"/>
                </a:solidFill>
              </a:rPr>
              <a:t>Universitäten</a:t>
            </a:r>
            <a:endParaRPr lang="de-DE" dirty="0">
              <a:solidFill>
                <a:schemeClr val="tx1"/>
              </a:solidFill>
            </a:endParaRPr>
          </a:p>
        </p:txBody>
      </p:sp>
    </p:spTree>
    <p:extLst>
      <p:ext uri="{BB962C8B-B14F-4D97-AF65-F5344CB8AC3E}">
        <p14:creationId xmlns:p14="http://schemas.microsoft.com/office/powerpoint/2010/main" val="629970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2733311" cy="2939596"/>
          </a:xfrm>
        </p:spPr>
        <p:txBody>
          <a:bodyPr>
            <a:noAutofit/>
          </a:bodyPr>
          <a:lstStyle/>
          <a:p>
            <a:r>
              <a:rPr lang="fr-FR" sz="2800" dirty="0" err="1"/>
              <a:t>Wo</a:t>
            </a:r>
            <a:r>
              <a:rPr lang="fr-FR" sz="2800" dirty="0"/>
              <a:t> </a:t>
            </a:r>
            <a:r>
              <a:rPr lang="fr-FR" sz="2800" dirty="0" err="1"/>
              <a:t>wurden</a:t>
            </a:r>
            <a:r>
              <a:rPr lang="fr-FR" sz="2800" dirty="0"/>
              <a:t> die </a:t>
            </a:r>
            <a:r>
              <a:rPr lang="fr-FR" sz="2800" dirty="0" err="1"/>
              <a:t>vom</a:t>
            </a:r>
            <a:r>
              <a:rPr lang="fr-FR" sz="2800" dirty="0"/>
              <a:t> </a:t>
            </a:r>
            <a:r>
              <a:rPr lang="fr-FR" sz="2800" i="1" dirty="0" smtClean="0"/>
              <a:t>Journal </a:t>
            </a:r>
            <a:r>
              <a:rPr lang="fr-FR" sz="2800" i="1" dirty="0"/>
              <a:t>des </a:t>
            </a:r>
            <a:r>
              <a:rPr lang="fr-FR" sz="2800" i="1" dirty="0" err="1"/>
              <a:t>Sçavans</a:t>
            </a:r>
            <a:r>
              <a:rPr lang="fr-FR" sz="2800" i="1" dirty="0"/>
              <a:t> </a:t>
            </a:r>
            <a:r>
              <a:rPr lang="fr-FR" sz="2800" dirty="0" smtClean="0"/>
              <a:t>1665-66 </a:t>
            </a:r>
            <a:r>
              <a:rPr lang="fr-FR" sz="2800" dirty="0" err="1" smtClean="0"/>
              <a:t>rezensierten</a:t>
            </a:r>
            <a:r>
              <a:rPr lang="fr-FR" sz="2800" dirty="0" smtClean="0"/>
              <a:t> </a:t>
            </a:r>
            <a:r>
              <a:rPr lang="fr-FR" sz="2800" dirty="0" err="1" smtClean="0"/>
              <a:t>Bücher</a:t>
            </a:r>
            <a:r>
              <a:rPr lang="fr-FR" sz="2800" dirty="0" smtClean="0"/>
              <a:t> </a:t>
            </a:r>
            <a:r>
              <a:rPr lang="fr-FR" sz="2800" dirty="0" err="1" smtClean="0"/>
              <a:t>publiziert</a:t>
            </a:r>
            <a:r>
              <a:rPr lang="fr-FR" sz="2800" dirty="0" smtClean="0"/>
              <a:t>?</a:t>
            </a:r>
            <a:endParaRPr lang="de-DE" sz="2800" dirty="0">
              <a:latin typeface="Corbel" panose="020B0503020204020204" pitchFamily="34" charset="0"/>
            </a:endParaRPr>
          </a:p>
        </p:txBody>
      </p:sp>
      <p:pic>
        <p:nvPicPr>
          <p:cNvPr id="6" name="Picture 4" descr="F:\1665-1666 Journal de Scavans, Reviews.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936200" y="368135"/>
            <a:ext cx="7380983" cy="6307232"/>
          </a:xfrm>
          <a:noFill/>
        </p:spPr>
      </p:pic>
    </p:spTree>
    <p:extLst>
      <p:ext uri="{BB962C8B-B14F-4D97-AF65-F5344CB8AC3E}">
        <p14:creationId xmlns:p14="http://schemas.microsoft.com/office/powerpoint/2010/main" val="13287160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2733311" cy="2939596"/>
          </a:xfrm>
        </p:spPr>
        <p:txBody>
          <a:bodyPr>
            <a:noAutofit/>
          </a:bodyPr>
          <a:lstStyle/>
          <a:p>
            <a:r>
              <a:rPr lang="fr-FR" sz="2800" dirty="0" err="1"/>
              <a:t>Wo</a:t>
            </a:r>
            <a:r>
              <a:rPr lang="fr-FR" sz="2800" dirty="0"/>
              <a:t> </a:t>
            </a:r>
            <a:r>
              <a:rPr lang="fr-FR" sz="2800" dirty="0" err="1"/>
              <a:t>wurden</a:t>
            </a:r>
            <a:r>
              <a:rPr lang="fr-FR" sz="2800" dirty="0"/>
              <a:t> die </a:t>
            </a:r>
            <a:r>
              <a:rPr lang="fr-FR" sz="2800" dirty="0" err="1" smtClean="0"/>
              <a:t>von</a:t>
            </a:r>
            <a:r>
              <a:rPr lang="fr-FR" sz="2800" dirty="0" smtClean="0"/>
              <a:t> den </a:t>
            </a:r>
            <a:r>
              <a:rPr lang="en-US" sz="2800" i="1" dirty="0"/>
              <a:t>Memoirs of Literature</a:t>
            </a:r>
            <a:r>
              <a:rPr lang="en-US" sz="2800" dirty="0"/>
              <a:t> 1710-11</a:t>
            </a:r>
            <a:r>
              <a:rPr lang="fr-FR" sz="2800" dirty="0" smtClean="0"/>
              <a:t> </a:t>
            </a:r>
            <a:r>
              <a:rPr lang="fr-FR" sz="2800" dirty="0" err="1" smtClean="0"/>
              <a:t>rezensierten</a:t>
            </a:r>
            <a:r>
              <a:rPr lang="fr-FR" sz="2800" dirty="0" smtClean="0"/>
              <a:t> </a:t>
            </a:r>
            <a:r>
              <a:rPr lang="fr-FR" sz="2800" dirty="0" err="1" smtClean="0"/>
              <a:t>Bücher</a:t>
            </a:r>
            <a:r>
              <a:rPr lang="fr-FR" sz="2800" dirty="0" smtClean="0"/>
              <a:t> </a:t>
            </a:r>
            <a:r>
              <a:rPr lang="fr-FR" sz="2800" dirty="0" err="1" smtClean="0"/>
              <a:t>publiziert</a:t>
            </a:r>
            <a:r>
              <a:rPr lang="fr-FR" sz="2800" dirty="0" smtClean="0"/>
              <a:t>?</a:t>
            </a:r>
            <a:endParaRPr lang="de-DE" sz="2800" dirty="0">
              <a:latin typeface="Corbel" panose="020B0503020204020204" pitchFamily="34" charset="0"/>
            </a:endParaRPr>
          </a:p>
        </p:txBody>
      </p:sp>
      <p:pic>
        <p:nvPicPr>
          <p:cNvPr id="8"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126927" y="295987"/>
            <a:ext cx="7487557" cy="6396805"/>
          </a:xfrm>
          <a:noFill/>
        </p:spPr>
      </p:pic>
    </p:spTree>
    <p:extLst>
      <p:ext uri="{BB962C8B-B14F-4D97-AF65-F5344CB8AC3E}">
        <p14:creationId xmlns:p14="http://schemas.microsoft.com/office/powerpoint/2010/main" val="21727576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2733311" cy="2939596"/>
          </a:xfrm>
        </p:spPr>
        <p:txBody>
          <a:bodyPr>
            <a:noAutofit/>
          </a:bodyPr>
          <a:lstStyle/>
          <a:p>
            <a:r>
              <a:rPr lang="fr-FR" sz="2800" dirty="0" err="1"/>
              <a:t>Wo</a:t>
            </a:r>
            <a:r>
              <a:rPr lang="fr-FR" sz="2800" dirty="0"/>
              <a:t> </a:t>
            </a:r>
            <a:r>
              <a:rPr lang="fr-FR" sz="2800" dirty="0" err="1"/>
              <a:t>wurden</a:t>
            </a:r>
            <a:r>
              <a:rPr lang="fr-FR" sz="2800" dirty="0"/>
              <a:t> </a:t>
            </a:r>
            <a:r>
              <a:rPr lang="fr-FR" sz="2800" dirty="0" err="1" smtClean="0"/>
              <a:t>wurden</a:t>
            </a:r>
            <a:r>
              <a:rPr lang="fr-FR" sz="2800" dirty="0" smtClean="0"/>
              <a:t> </a:t>
            </a:r>
            <a:r>
              <a:rPr lang="fr-FR" sz="2800" dirty="0" err="1" smtClean="0"/>
              <a:t>Besprechungen</a:t>
            </a:r>
            <a:r>
              <a:rPr lang="fr-FR" sz="2800" dirty="0" smtClean="0"/>
              <a:t> der </a:t>
            </a:r>
            <a:r>
              <a:rPr lang="en-US" sz="2800" i="1" dirty="0" err="1"/>
              <a:t>Bibliotheque</a:t>
            </a:r>
            <a:r>
              <a:rPr lang="en-US" sz="2800" i="1" dirty="0"/>
              <a:t> </a:t>
            </a:r>
            <a:r>
              <a:rPr lang="en-US" sz="2800" i="1" dirty="0" err="1"/>
              <a:t>Angloise</a:t>
            </a:r>
            <a:r>
              <a:rPr lang="en-US" sz="2800" dirty="0"/>
              <a:t> 1717 </a:t>
            </a:r>
            <a:r>
              <a:rPr lang="fr-FR" sz="2800" dirty="0" err="1" smtClean="0"/>
              <a:t>referiert</a:t>
            </a:r>
            <a:r>
              <a:rPr lang="fr-FR" sz="2800" dirty="0" smtClean="0"/>
              <a:t>?</a:t>
            </a:r>
            <a:endParaRPr lang="de-DE" sz="2800" dirty="0">
              <a:latin typeface="Corbel" panose="020B0503020204020204" pitchFamily="34" charset="0"/>
            </a:endParaRPr>
          </a:p>
        </p:txBody>
      </p:sp>
      <p:pic>
        <p:nvPicPr>
          <p:cNvPr id="5" name="Picture 5" descr="F:\Topographie Gelehtenrepublik Martin\1717 Bibliotheque Anglois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4128707" y="157246"/>
            <a:ext cx="7606517" cy="6498436"/>
          </a:xfrm>
          <a:noFill/>
        </p:spPr>
      </p:pic>
      <p:sp>
        <p:nvSpPr>
          <p:cNvPr id="3" name="TextBox 2"/>
          <p:cNvSpPr txBox="1"/>
          <p:nvPr/>
        </p:nvSpPr>
        <p:spPr>
          <a:xfrm>
            <a:off x="1251284" y="4884821"/>
            <a:ext cx="1991251" cy="369332"/>
          </a:xfrm>
          <a:prstGeom prst="rect">
            <a:avLst/>
          </a:prstGeom>
          <a:noFill/>
        </p:spPr>
        <p:txBody>
          <a:bodyPr wrap="none" rtlCol="0">
            <a:spAutoFit/>
          </a:bodyPr>
          <a:lstStyle/>
          <a:p>
            <a:r>
              <a:rPr lang="de-DE" dirty="0" smtClean="0"/>
              <a:t>[Eine Mutmaßung]</a:t>
            </a:r>
            <a:endParaRPr lang="de-DE" dirty="0"/>
          </a:p>
        </p:txBody>
      </p:sp>
    </p:spTree>
    <p:extLst>
      <p:ext uri="{BB962C8B-B14F-4D97-AF65-F5344CB8AC3E}">
        <p14:creationId xmlns:p14="http://schemas.microsoft.com/office/powerpoint/2010/main" val="3013371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2733311" cy="2939596"/>
          </a:xfrm>
        </p:spPr>
        <p:txBody>
          <a:bodyPr>
            <a:noAutofit/>
          </a:bodyPr>
          <a:lstStyle/>
          <a:p>
            <a:r>
              <a:rPr lang="de-DE" sz="2800" dirty="0" smtClean="0"/>
              <a:t>Halley</a:t>
            </a:r>
            <a:endParaRPr lang="de-DE" sz="2800" dirty="0">
              <a:latin typeface="Corbel" panose="020B0503020204020204" pitchFamily="34" charset="0"/>
            </a:endParaRPr>
          </a:p>
        </p:txBody>
      </p:sp>
      <p:sp>
        <p:nvSpPr>
          <p:cNvPr id="3" name="TextBox 2"/>
          <p:cNvSpPr txBox="1"/>
          <p:nvPr/>
        </p:nvSpPr>
        <p:spPr>
          <a:xfrm>
            <a:off x="1251284" y="4884821"/>
            <a:ext cx="1991251" cy="369332"/>
          </a:xfrm>
          <a:prstGeom prst="rect">
            <a:avLst/>
          </a:prstGeom>
          <a:noFill/>
        </p:spPr>
        <p:txBody>
          <a:bodyPr wrap="none" rtlCol="0">
            <a:spAutoFit/>
          </a:bodyPr>
          <a:lstStyle/>
          <a:p>
            <a:r>
              <a:rPr lang="de-DE" dirty="0" smtClean="0"/>
              <a:t>[Eine Mutmaßung]</a:t>
            </a:r>
            <a:endParaRPr lang="de-DE" dirty="0"/>
          </a:p>
        </p:txBody>
      </p:sp>
      <p:sp>
        <p:nvSpPr>
          <p:cNvPr id="2" name="Inhaltsplatzhalter 1"/>
          <p:cNvSpPr>
            <a:spLocks noGrp="1"/>
          </p:cNvSpPr>
          <p:nvPr>
            <p:ph idx="1"/>
          </p:nvPr>
        </p:nvSpPr>
        <p:spPr/>
        <p:txBody>
          <a:bodyPr/>
          <a:lstStyle/>
          <a:p>
            <a:endParaRPr lang="de-DE"/>
          </a:p>
        </p:txBody>
      </p:sp>
    </p:spTree>
    <p:extLst>
      <p:ext uri="{BB962C8B-B14F-4D97-AF65-F5344CB8AC3E}">
        <p14:creationId xmlns:p14="http://schemas.microsoft.com/office/powerpoint/2010/main" val="3617117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Das Journal – ein neues Medium</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Tree>
    <p:extLst>
      <p:ext uri="{BB962C8B-B14F-4D97-AF65-F5344CB8AC3E}">
        <p14:creationId xmlns:p14="http://schemas.microsoft.com/office/powerpoint/2010/main" val="19404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940820" y="3514663"/>
            <a:ext cx="9787845" cy="1517650"/>
          </a:xfrm>
        </p:spPr>
        <p:txBody>
          <a:bodyPr>
            <a:normAutofit/>
          </a:bodyPr>
          <a:lstStyle/>
          <a:p>
            <a:pPr marL="0" indent="0">
              <a:buNone/>
            </a:pPr>
            <a:r>
              <a:rPr lang="de-DE" sz="4400" dirty="0" smtClean="0">
                <a:latin typeface="Corbel" panose="020B0503020204020204" pitchFamily="34" charset="0"/>
              </a:rPr>
              <a:t>Journale versprechen – </a:t>
            </a:r>
            <a:r>
              <a:rPr lang="de-DE" sz="4400" dirty="0" err="1" smtClean="0">
                <a:latin typeface="Corbel" panose="020B0503020204020204" pitchFamily="34" charset="0"/>
              </a:rPr>
              <a:t>abonnierbar</a:t>
            </a:r>
            <a:r>
              <a:rPr lang="de-DE" sz="4400" dirty="0" smtClean="0">
                <a:latin typeface="Corbel" panose="020B0503020204020204" pitchFamily="34" charset="0"/>
              </a:rPr>
              <a:t> – die Folgenummer</a:t>
            </a:r>
            <a:endParaRPr lang="de-DE" sz="4400" dirty="0">
              <a:latin typeface="Corbel" panose="020B0503020204020204" pitchFamily="34" charset="0"/>
            </a:endParaRPr>
          </a:p>
        </p:txBody>
      </p:sp>
      <p:sp>
        <p:nvSpPr>
          <p:cNvPr id="3" name="Rechteck 2"/>
          <p:cNvSpPr/>
          <p:nvPr/>
        </p:nvSpPr>
        <p:spPr>
          <a:xfrm>
            <a:off x="4728098" y="4651705"/>
            <a:ext cx="4580934" cy="369332"/>
          </a:xfrm>
          <a:prstGeom prst="rect">
            <a:avLst/>
          </a:prstGeom>
        </p:spPr>
        <p:txBody>
          <a:bodyPr wrap="none">
            <a:spAutoFit/>
          </a:bodyPr>
          <a:lstStyle/>
          <a:p>
            <a:r>
              <a:rPr lang="de-DE" dirty="0">
                <a:latin typeface="Corbel" panose="020B0503020204020204" pitchFamily="34" charset="0"/>
              </a:rPr>
              <a:t>– der Verleger kann Kundenbindung aufbauen </a:t>
            </a:r>
          </a:p>
        </p:txBody>
      </p:sp>
      <p:sp>
        <p:nvSpPr>
          <p:cNvPr id="4" name="Rechteck 3"/>
          <p:cNvSpPr/>
          <p:nvPr/>
        </p:nvSpPr>
        <p:spPr>
          <a:xfrm>
            <a:off x="5642498" y="5132224"/>
            <a:ext cx="5271956" cy="369332"/>
          </a:xfrm>
          <a:prstGeom prst="rect">
            <a:avLst/>
          </a:prstGeom>
        </p:spPr>
        <p:txBody>
          <a:bodyPr wrap="none">
            <a:spAutoFit/>
          </a:bodyPr>
          <a:lstStyle/>
          <a:p>
            <a:r>
              <a:rPr lang="de-DE" dirty="0">
                <a:latin typeface="Corbel" panose="020B0503020204020204" pitchFamily="34" charset="0"/>
              </a:rPr>
              <a:t>– der Verleger </a:t>
            </a:r>
            <a:r>
              <a:rPr lang="de-DE" dirty="0" smtClean="0">
                <a:latin typeface="Corbel" panose="020B0503020204020204" pitchFamily="34" charset="0"/>
              </a:rPr>
              <a:t>setzt sich dem behördlichen Zugriff aus</a:t>
            </a:r>
            <a:endParaRPr lang="de-DE" dirty="0">
              <a:latin typeface="Corbel" panose="020B0503020204020204" pitchFamily="34" charset="0"/>
            </a:endParaRPr>
          </a:p>
        </p:txBody>
      </p:sp>
    </p:spTree>
    <p:extLst>
      <p:ext uri="{BB962C8B-B14F-4D97-AF65-F5344CB8AC3E}">
        <p14:creationId xmlns:p14="http://schemas.microsoft.com/office/powerpoint/2010/main" val="3538988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04056" y="3046765"/>
            <a:ext cx="9787845" cy="2554248"/>
          </a:xfrm>
        </p:spPr>
        <p:txBody>
          <a:bodyPr>
            <a:normAutofit/>
          </a:bodyPr>
          <a:lstStyle/>
          <a:p>
            <a:pPr marL="0" indent="0">
              <a:buNone/>
            </a:pPr>
            <a:r>
              <a:rPr lang="de-DE" sz="4400" dirty="0" smtClean="0">
                <a:latin typeface="Corbel" panose="020B0503020204020204" pitchFamily="34" charset="0"/>
              </a:rPr>
              <a:t>Über den Verleger ist – anders als beim zufällig erscheinenden Buch – der „Herausgeber“ greifbar</a:t>
            </a:r>
            <a:endParaRPr lang="de-DE" sz="4400" dirty="0">
              <a:latin typeface="Corbel" panose="020B0503020204020204" pitchFamily="34" charset="0"/>
            </a:endParaRPr>
          </a:p>
        </p:txBody>
      </p:sp>
      <p:sp>
        <p:nvSpPr>
          <p:cNvPr id="3" name="Rechteck 2"/>
          <p:cNvSpPr/>
          <p:nvPr/>
        </p:nvSpPr>
        <p:spPr>
          <a:xfrm>
            <a:off x="3323840" y="5301735"/>
            <a:ext cx="8342348" cy="369332"/>
          </a:xfrm>
          <a:prstGeom prst="rect">
            <a:avLst/>
          </a:prstGeom>
        </p:spPr>
        <p:txBody>
          <a:bodyPr wrap="none">
            <a:spAutoFit/>
          </a:bodyPr>
          <a:lstStyle/>
          <a:p>
            <a:r>
              <a:rPr lang="de-DE" dirty="0">
                <a:latin typeface="Corbel" panose="020B0503020204020204" pitchFamily="34" charset="0"/>
              </a:rPr>
              <a:t>– der </a:t>
            </a:r>
            <a:r>
              <a:rPr lang="de-DE" dirty="0" smtClean="0">
                <a:latin typeface="Corbel" panose="020B0503020204020204" pitchFamily="34" charset="0"/>
              </a:rPr>
              <a:t>Herausgeber sollte das Problem produktiv nutzen und Kundenbindung aufbauen</a:t>
            </a:r>
            <a:endParaRPr lang="de-DE" dirty="0">
              <a:latin typeface="Corbel" panose="020B0503020204020204" pitchFamily="34" charset="0"/>
            </a:endParaRPr>
          </a:p>
        </p:txBody>
      </p:sp>
    </p:spTree>
    <p:extLst>
      <p:ext uri="{BB962C8B-B14F-4D97-AF65-F5344CB8AC3E}">
        <p14:creationId xmlns:p14="http://schemas.microsoft.com/office/powerpoint/2010/main" val="1682199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04056" y="3046765"/>
            <a:ext cx="9787845" cy="961899"/>
          </a:xfrm>
        </p:spPr>
        <p:txBody>
          <a:bodyPr>
            <a:normAutofit/>
          </a:bodyPr>
          <a:lstStyle/>
          <a:p>
            <a:pPr marL="0" indent="0">
              <a:buNone/>
            </a:pPr>
            <a:r>
              <a:rPr lang="de-DE" sz="4400" dirty="0" smtClean="0">
                <a:latin typeface="Corbel" panose="020B0503020204020204" pitchFamily="34" charset="0"/>
              </a:rPr>
              <a:t>Journale bauen Feedback Kanäle auf</a:t>
            </a:r>
            <a:endParaRPr lang="de-DE" sz="4400" dirty="0">
              <a:latin typeface="Corbel" panose="020B0503020204020204" pitchFamily="34" charset="0"/>
            </a:endParaRPr>
          </a:p>
        </p:txBody>
      </p:sp>
      <p:sp>
        <p:nvSpPr>
          <p:cNvPr id="3" name="Rechteck 2"/>
          <p:cNvSpPr/>
          <p:nvPr/>
        </p:nvSpPr>
        <p:spPr>
          <a:xfrm>
            <a:off x="6042547" y="4193330"/>
            <a:ext cx="3481018" cy="369332"/>
          </a:xfrm>
          <a:prstGeom prst="rect">
            <a:avLst/>
          </a:prstGeom>
        </p:spPr>
        <p:txBody>
          <a:bodyPr wrap="none">
            <a:spAutoFit/>
          </a:bodyPr>
          <a:lstStyle/>
          <a:p>
            <a:r>
              <a:rPr lang="de-DE" dirty="0" smtClean="0">
                <a:latin typeface="Corbel" panose="020B0503020204020204" pitchFamily="34" charset="0"/>
              </a:rPr>
              <a:t>– und gewinnen Content und Kritik</a:t>
            </a:r>
            <a:endParaRPr lang="de-DE" dirty="0">
              <a:latin typeface="Corbel" panose="020B0503020204020204" pitchFamily="34" charset="0"/>
            </a:endParaRPr>
          </a:p>
        </p:txBody>
      </p:sp>
    </p:spTree>
    <p:extLst>
      <p:ext uri="{BB962C8B-B14F-4D97-AF65-F5344CB8AC3E}">
        <p14:creationId xmlns:p14="http://schemas.microsoft.com/office/powerpoint/2010/main" val="16029665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3675914" cy="2939596"/>
          </a:xfrm>
        </p:spPr>
        <p:txBody>
          <a:bodyPr>
            <a:noAutofit/>
          </a:bodyPr>
          <a:lstStyle/>
          <a:p>
            <a:r>
              <a:rPr lang="de-DE" sz="4000" dirty="0" smtClean="0">
                <a:latin typeface="Corbel" panose="020B0503020204020204" pitchFamily="34" charset="0"/>
              </a:rPr>
              <a:t>Die „</a:t>
            </a:r>
            <a:r>
              <a:rPr lang="de-DE" sz="4000" dirty="0" err="1" smtClean="0">
                <a:latin typeface="Corbel" panose="020B0503020204020204" pitchFamily="34" charset="0"/>
              </a:rPr>
              <a:t>Athenian</a:t>
            </a:r>
            <a:r>
              <a:rPr lang="de-DE" sz="4000" dirty="0" smtClean="0">
                <a:latin typeface="Corbel" panose="020B0503020204020204" pitchFamily="34" charset="0"/>
              </a:rPr>
              <a:t> Society“ beantwortet Leserfragen</a:t>
            </a:r>
            <a:endParaRPr lang="de-DE" sz="4000" dirty="0">
              <a:latin typeface="Corbel" panose="020B0503020204020204" pitchFamily="34" charset="0"/>
            </a:endParaRPr>
          </a:p>
        </p:txBody>
      </p:sp>
      <p:pic>
        <p:nvPicPr>
          <p:cNvPr id="3" name="Inhaltsplatzhalter 2"/>
          <p:cNvPicPr>
            <a:picLocks noGrp="1" noChangeAspect="1"/>
          </p:cNvPicPr>
          <p:nvPr>
            <p:ph idx="1"/>
          </p:nvPr>
        </p:nvPicPr>
        <p:blipFill>
          <a:blip r:embed="rId2"/>
          <a:stretch>
            <a:fillRect/>
          </a:stretch>
        </p:blipFill>
        <p:spPr>
          <a:xfrm>
            <a:off x="7070272" y="245610"/>
            <a:ext cx="3463799" cy="6254307"/>
          </a:xfrm>
          <a:prstGeom prst="rect">
            <a:avLst/>
          </a:prstGeom>
        </p:spPr>
      </p:pic>
      <p:sp>
        <p:nvSpPr>
          <p:cNvPr id="4" name="Rechteck 3"/>
          <p:cNvSpPr/>
          <p:nvPr/>
        </p:nvSpPr>
        <p:spPr>
          <a:xfrm>
            <a:off x="386444" y="4951550"/>
            <a:ext cx="6096000" cy="646331"/>
          </a:xfrm>
          <a:prstGeom prst="rect">
            <a:avLst/>
          </a:prstGeom>
        </p:spPr>
        <p:txBody>
          <a:bodyPr>
            <a:spAutoFit/>
          </a:bodyPr>
          <a:lstStyle/>
          <a:p>
            <a:pPr algn="r"/>
            <a:r>
              <a:rPr lang="en-US" dirty="0" smtClean="0"/>
              <a:t>John </a:t>
            </a:r>
            <a:r>
              <a:rPr lang="en-US" dirty="0" err="1" smtClean="0"/>
              <a:t>Duntons</a:t>
            </a:r>
            <a:r>
              <a:rPr lang="en-US" dirty="0" smtClean="0"/>
              <a:t> </a:t>
            </a:r>
            <a:r>
              <a:rPr lang="en-US" i="1" dirty="0" smtClean="0"/>
              <a:t>Athenian Mercury</a:t>
            </a:r>
            <a:r>
              <a:rPr lang="en-US" dirty="0"/>
              <a:t/>
            </a:r>
            <a:br>
              <a:rPr lang="en-US" dirty="0"/>
            </a:br>
            <a:r>
              <a:rPr lang="en-US" dirty="0"/>
              <a:t>2 x pro </a:t>
            </a:r>
            <a:r>
              <a:rPr lang="en-US" dirty="0" err="1" smtClean="0"/>
              <a:t>Woche</a:t>
            </a:r>
            <a:r>
              <a:rPr lang="en-US" dirty="0" smtClean="0"/>
              <a:t>, 17.3.1690 </a:t>
            </a:r>
            <a:r>
              <a:rPr lang="de-DE" dirty="0" smtClean="0"/>
              <a:t>– 14.6.1697</a:t>
            </a:r>
            <a:endParaRPr lang="de-DE" dirty="0"/>
          </a:p>
        </p:txBody>
      </p:sp>
    </p:spTree>
    <p:extLst>
      <p:ext uri="{BB962C8B-B14F-4D97-AF65-F5344CB8AC3E}">
        <p14:creationId xmlns:p14="http://schemas.microsoft.com/office/powerpoint/2010/main" val="10922927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1969521" y="2205843"/>
            <a:ext cx="9787845" cy="2488621"/>
          </a:xfrm>
        </p:spPr>
        <p:txBody>
          <a:bodyPr>
            <a:normAutofit/>
          </a:bodyPr>
          <a:lstStyle/>
          <a:p>
            <a:pPr marL="0" indent="0">
              <a:buNone/>
            </a:pPr>
            <a:r>
              <a:rPr lang="de-DE" sz="4400" dirty="0" smtClean="0">
                <a:latin typeface="Corbel" panose="020B0503020204020204" pitchFamily="34" charset="0"/>
              </a:rPr>
              <a:t>Journale eigenen sich dank ihrer angestrebten Konstanz zum Aufbau virtueller Institutionen</a:t>
            </a:r>
            <a:endParaRPr lang="de-DE" sz="4400" dirty="0">
              <a:latin typeface="Corbel" panose="020B0503020204020204" pitchFamily="34" charset="0"/>
            </a:endParaRPr>
          </a:p>
        </p:txBody>
      </p:sp>
      <p:sp>
        <p:nvSpPr>
          <p:cNvPr id="5" name="Rechteck 4"/>
          <p:cNvSpPr/>
          <p:nvPr/>
        </p:nvSpPr>
        <p:spPr>
          <a:xfrm>
            <a:off x="781785" y="4509798"/>
            <a:ext cx="3611694" cy="369332"/>
          </a:xfrm>
          <a:prstGeom prst="rect">
            <a:avLst/>
          </a:prstGeom>
        </p:spPr>
        <p:txBody>
          <a:bodyPr wrap="none">
            <a:spAutoFit/>
          </a:bodyPr>
          <a:lstStyle/>
          <a:p>
            <a:r>
              <a:rPr lang="de-DE" dirty="0" smtClean="0">
                <a:latin typeface="Corbel" panose="020B0503020204020204" pitchFamily="34" charset="0"/>
              </a:rPr>
              <a:t>– Akademien geben Journale heraus</a:t>
            </a:r>
            <a:endParaRPr lang="de-DE" dirty="0">
              <a:latin typeface="Corbel" panose="020B0503020204020204" pitchFamily="34" charset="0"/>
            </a:endParaRPr>
          </a:p>
        </p:txBody>
      </p:sp>
      <p:sp>
        <p:nvSpPr>
          <p:cNvPr id="6" name="Rechteck 5"/>
          <p:cNvSpPr/>
          <p:nvPr/>
        </p:nvSpPr>
        <p:spPr>
          <a:xfrm>
            <a:off x="2580352" y="4938040"/>
            <a:ext cx="5387500" cy="646331"/>
          </a:xfrm>
          <a:prstGeom prst="rect">
            <a:avLst/>
          </a:prstGeom>
        </p:spPr>
        <p:txBody>
          <a:bodyPr wrap="none">
            <a:spAutoFit/>
          </a:bodyPr>
          <a:lstStyle/>
          <a:p>
            <a:r>
              <a:rPr lang="de-DE" dirty="0" smtClean="0">
                <a:latin typeface="Corbel" panose="020B0503020204020204" pitchFamily="34" charset="0"/>
              </a:rPr>
              <a:t>– eine ganze Akademie entfaltet sich aus Deutschlands</a:t>
            </a:r>
            <a:br>
              <a:rPr lang="de-DE" dirty="0" smtClean="0">
                <a:latin typeface="Corbel" panose="020B0503020204020204" pitchFamily="34" charset="0"/>
              </a:rPr>
            </a:br>
            <a:r>
              <a:rPr lang="de-DE" dirty="0" smtClean="0">
                <a:latin typeface="Corbel" panose="020B0503020204020204" pitchFamily="34" charset="0"/>
              </a:rPr>
              <a:t>erstem naturwissenschaftlichen Journal heraus</a:t>
            </a:r>
            <a:endParaRPr lang="de-DE" dirty="0">
              <a:latin typeface="Corbel" panose="020B0503020204020204" pitchFamily="34" charset="0"/>
            </a:endParaRPr>
          </a:p>
        </p:txBody>
      </p:sp>
      <p:sp>
        <p:nvSpPr>
          <p:cNvPr id="8" name="Rechteck 7"/>
          <p:cNvSpPr/>
          <p:nvPr/>
        </p:nvSpPr>
        <p:spPr>
          <a:xfrm>
            <a:off x="5689525" y="5755822"/>
            <a:ext cx="6222168" cy="646331"/>
          </a:xfrm>
          <a:prstGeom prst="rect">
            <a:avLst/>
          </a:prstGeom>
        </p:spPr>
        <p:txBody>
          <a:bodyPr wrap="square">
            <a:spAutoFit/>
          </a:bodyPr>
          <a:lstStyle/>
          <a:p>
            <a:r>
              <a:rPr lang="de-DE" dirty="0" smtClean="0">
                <a:latin typeface="Corbel" panose="020B0503020204020204" pitchFamily="34" charset="0"/>
              </a:rPr>
              <a:t>– Rollen: Herausgeber, Mitherausgeber, Autoren, Beiträger, Korrespondenten, Leser (mit Briefen zu zitieren)</a:t>
            </a:r>
            <a:endParaRPr lang="de-DE" dirty="0">
              <a:latin typeface="Corbel" panose="020B0503020204020204" pitchFamily="34" charset="0"/>
            </a:endParaRPr>
          </a:p>
        </p:txBody>
      </p:sp>
    </p:spTree>
    <p:extLst>
      <p:ext uri="{BB962C8B-B14F-4D97-AF65-F5344CB8AC3E}">
        <p14:creationId xmlns:p14="http://schemas.microsoft.com/office/powerpoint/2010/main" val="6658366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51357" y="4857296"/>
            <a:ext cx="3675914" cy="1690008"/>
          </a:xfrm>
        </p:spPr>
        <p:txBody>
          <a:bodyPr>
            <a:noAutofit/>
          </a:bodyPr>
          <a:lstStyle/>
          <a:p>
            <a:pPr algn="r"/>
            <a:r>
              <a:rPr lang="de-DE" sz="1800" dirty="0">
                <a:latin typeface="Corbel" panose="020B0503020204020204" pitchFamily="34" charset="0"/>
              </a:rPr>
              <a:t>Die </a:t>
            </a:r>
            <a:r>
              <a:rPr lang="de-DE" sz="1800" i="1" dirty="0" err="1">
                <a:latin typeface="Corbel" panose="020B0503020204020204" pitchFamily="34" charset="0"/>
              </a:rPr>
              <a:t>Miscellanea</a:t>
            </a:r>
            <a:r>
              <a:rPr lang="de-DE" sz="1800" i="1" dirty="0">
                <a:latin typeface="Corbel" panose="020B0503020204020204" pitchFamily="34" charset="0"/>
              </a:rPr>
              <a:t> </a:t>
            </a:r>
            <a:r>
              <a:rPr lang="de-DE" sz="1800" i="1" dirty="0" err="1">
                <a:latin typeface="Corbel" panose="020B0503020204020204" pitchFamily="34" charset="0"/>
              </a:rPr>
              <a:t>Curiosa</a:t>
            </a:r>
            <a:r>
              <a:rPr lang="de-DE" sz="1800" i="1" dirty="0">
                <a:latin typeface="Corbel" panose="020B0503020204020204" pitchFamily="34" charset="0"/>
              </a:rPr>
              <a:t> </a:t>
            </a:r>
            <a:r>
              <a:rPr lang="de-DE" sz="1800" dirty="0" smtClean="0">
                <a:latin typeface="Corbel" panose="020B0503020204020204" pitchFamily="34" charset="0"/>
              </a:rPr>
              <a:t>(1670 gegründet), </a:t>
            </a:r>
            <a:r>
              <a:rPr lang="de-DE" sz="1800" dirty="0">
                <a:latin typeface="Corbel" panose="020B0503020204020204" pitchFamily="34" charset="0"/>
              </a:rPr>
              <a:t>Keimzelle der 1687 </a:t>
            </a:r>
            <a:r>
              <a:rPr lang="de-DE" sz="1800" dirty="0" smtClean="0">
                <a:latin typeface="Corbel" panose="020B0503020204020204" pitchFamily="34" charset="0"/>
              </a:rPr>
              <a:t>kaiserlich privilegierten </a:t>
            </a:r>
            <a:r>
              <a:rPr lang="de-DE" sz="1800" dirty="0" err="1" smtClean="0">
                <a:latin typeface="Corbel" panose="020B0503020204020204" pitchFamily="34" charset="0"/>
              </a:rPr>
              <a:t>Academia</a:t>
            </a:r>
            <a:r>
              <a:rPr lang="de-DE" sz="1800" dirty="0" smtClean="0">
                <a:latin typeface="Corbel" panose="020B0503020204020204" pitchFamily="34" charset="0"/>
              </a:rPr>
              <a:t> </a:t>
            </a:r>
            <a:r>
              <a:rPr lang="de-DE" sz="1800" dirty="0" err="1">
                <a:latin typeface="Corbel" panose="020B0503020204020204" pitchFamily="34" charset="0"/>
              </a:rPr>
              <a:t>Imperialis</a:t>
            </a:r>
            <a:r>
              <a:rPr lang="de-DE" sz="1800" dirty="0">
                <a:latin typeface="Corbel" panose="020B0503020204020204" pitchFamily="34" charset="0"/>
              </a:rPr>
              <a:t> </a:t>
            </a:r>
            <a:r>
              <a:rPr lang="de-DE" sz="1800" dirty="0" err="1">
                <a:latin typeface="Corbel" panose="020B0503020204020204" pitchFamily="34" charset="0"/>
              </a:rPr>
              <a:t>Leopoldina</a:t>
            </a:r>
            <a:r>
              <a:rPr lang="de-DE" sz="1800" dirty="0">
                <a:latin typeface="Corbel" panose="020B0503020204020204" pitchFamily="34" charset="0"/>
              </a:rPr>
              <a:t> </a:t>
            </a:r>
            <a:r>
              <a:rPr lang="de-DE" sz="1800" dirty="0" err="1">
                <a:latin typeface="Corbel" panose="020B0503020204020204" pitchFamily="34" charset="0"/>
              </a:rPr>
              <a:t>Naturae</a:t>
            </a:r>
            <a:r>
              <a:rPr lang="de-DE" sz="1800" dirty="0">
                <a:latin typeface="Corbel" panose="020B0503020204020204" pitchFamily="34" charset="0"/>
              </a:rPr>
              <a:t> </a:t>
            </a:r>
            <a:r>
              <a:rPr lang="de-DE" sz="1800" dirty="0" err="1">
                <a:latin typeface="Corbel" panose="020B0503020204020204" pitchFamily="34" charset="0"/>
              </a:rPr>
              <a:t>Curiosorum</a:t>
            </a:r>
            <a:endParaRPr lang="de-DE" sz="1800" dirty="0">
              <a:latin typeface="Corbel" panose="020B0503020204020204" pitchFamily="34" charset="0"/>
            </a:endParaRPr>
          </a:p>
        </p:txBody>
      </p:sp>
      <p:pic>
        <p:nvPicPr>
          <p:cNvPr id="6" name="Inhaltsplatzhalter 5"/>
          <p:cNvPicPr>
            <a:picLocks noGrp="1" noChangeAspect="1"/>
          </p:cNvPicPr>
          <p:nvPr>
            <p:ph idx="1"/>
          </p:nvPr>
        </p:nvPicPr>
        <p:blipFill>
          <a:blip r:embed="rId2"/>
          <a:stretch>
            <a:fillRect/>
          </a:stretch>
        </p:blipFill>
        <p:spPr>
          <a:xfrm>
            <a:off x="6285439" y="259460"/>
            <a:ext cx="4842482" cy="6527462"/>
          </a:xfrm>
          <a:prstGeom prst="rect">
            <a:avLst/>
          </a:prstGeom>
        </p:spPr>
      </p:pic>
    </p:spTree>
    <p:extLst>
      <p:ext uri="{BB962C8B-B14F-4D97-AF65-F5344CB8AC3E}">
        <p14:creationId xmlns:p14="http://schemas.microsoft.com/office/powerpoint/2010/main" val="33811073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908165" y="2539094"/>
            <a:ext cx="7843950" cy="3559628"/>
          </a:xfrm>
        </p:spPr>
        <p:txBody>
          <a:bodyPr>
            <a:normAutofit/>
          </a:bodyPr>
          <a:lstStyle/>
          <a:p>
            <a:pPr marL="0" indent="0">
              <a:buNone/>
            </a:pPr>
            <a:r>
              <a:rPr lang="de-DE" sz="4400" dirty="0" smtClean="0">
                <a:latin typeface="Corbel" panose="020B0503020204020204" pitchFamily="34" charset="0"/>
              </a:rPr>
              <a:t>Journale erlauben es Einzelnen, zu öffentlichen Institutionen zu werden</a:t>
            </a:r>
            <a:endParaRPr lang="de-DE" sz="4400" dirty="0">
              <a:latin typeface="Corbel" panose="020B0503020204020204" pitchFamily="34" charset="0"/>
            </a:endParaRPr>
          </a:p>
        </p:txBody>
      </p:sp>
      <p:sp>
        <p:nvSpPr>
          <p:cNvPr id="3" name="Rechteck 2"/>
          <p:cNvSpPr/>
          <p:nvPr/>
        </p:nvSpPr>
        <p:spPr>
          <a:xfrm>
            <a:off x="5503705" y="4318908"/>
            <a:ext cx="5860982" cy="923330"/>
          </a:xfrm>
          <a:prstGeom prst="rect">
            <a:avLst/>
          </a:prstGeom>
        </p:spPr>
        <p:txBody>
          <a:bodyPr wrap="square">
            <a:spAutoFit/>
          </a:bodyPr>
          <a:lstStyle/>
          <a:p>
            <a:r>
              <a:rPr lang="de-DE" dirty="0" smtClean="0">
                <a:latin typeface="Corbel" panose="020B0503020204020204" pitchFamily="34" charset="0"/>
              </a:rPr>
              <a:t>– der Journalmarkt zeigt ab den späten 1680ern Tendenzen zu einem meinungsstarken hochgradig individuellen Journalismus </a:t>
            </a:r>
            <a:endParaRPr lang="de-DE" dirty="0">
              <a:latin typeface="Corbel" panose="020B0503020204020204" pitchFamily="34" charset="0"/>
            </a:endParaRPr>
          </a:p>
        </p:txBody>
      </p:sp>
    </p:spTree>
    <p:extLst>
      <p:ext uri="{BB962C8B-B14F-4D97-AF65-F5344CB8AC3E}">
        <p14:creationId xmlns:p14="http://schemas.microsoft.com/office/powerpoint/2010/main" val="31847267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00142" y="1094014"/>
            <a:ext cx="3675914" cy="3648984"/>
          </a:xfrm>
        </p:spPr>
        <p:txBody>
          <a:bodyPr>
            <a:noAutofit/>
          </a:bodyPr>
          <a:lstStyle/>
          <a:p>
            <a:pPr algn="r"/>
            <a:r>
              <a:rPr lang="de-DE" sz="1400" dirty="0" smtClean="0">
                <a:latin typeface="Corbel" panose="020B0503020204020204" pitchFamily="34" charset="0"/>
              </a:rPr>
              <a:t>Der Journalist als Meinungsanbieter und öffentliche Institution</a:t>
            </a:r>
            <a:endParaRPr lang="de-DE" sz="1400" dirty="0">
              <a:latin typeface="Corbel" panose="020B0503020204020204" pitchFamily="34" charset="0"/>
            </a:endParaRPr>
          </a:p>
        </p:txBody>
      </p:sp>
      <p:pic>
        <p:nvPicPr>
          <p:cNvPr id="4" name="Picture 2" descr="C:\Users\OlafS\Pictures\Buchseiten\1715 Gundlingiana 1 (Tite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36590" y="636814"/>
            <a:ext cx="7525571" cy="6164036"/>
          </a:xfrm>
          <a:noFill/>
        </p:spPr>
      </p:pic>
    </p:spTree>
    <p:extLst>
      <p:ext uri="{BB962C8B-B14F-4D97-AF65-F5344CB8AC3E}">
        <p14:creationId xmlns:p14="http://schemas.microsoft.com/office/powerpoint/2010/main" val="3152540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704056" y="3046764"/>
            <a:ext cx="9787845" cy="2488621"/>
          </a:xfrm>
        </p:spPr>
        <p:txBody>
          <a:bodyPr>
            <a:normAutofit/>
          </a:bodyPr>
          <a:lstStyle/>
          <a:p>
            <a:pPr marL="0" indent="0">
              <a:buNone/>
            </a:pPr>
            <a:r>
              <a:rPr lang="de-DE" sz="4400" dirty="0" smtClean="0">
                <a:latin typeface="Corbel" panose="020B0503020204020204" pitchFamily="34" charset="0"/>
              </a:rPr>
              <a:t>Journale entfalten spezifische Interaktionsformen</a:t>
            </a:r>
            <a:endParaRPr lang="de-DE" sz="4400" dirty="0">
              <a:latin typeface="Corbel" panose="020B0503020204020204" pitchFamily="34" charset="0"/>
            </a:endParaRPr>
          </a:p>
        </p:txBody>
      </p:sp>
      <p:sp>
        <p:nvSpPr>
          <p:cNvPr id="5" name="Rechteck 4"/>
          <p:cNvSpPr/>
          <p:nvPr/>
        </p:nvSpPr>
        <p:spPr>
          <a:xfrm>
            <a:off x="6028193" y="4181287"/>
            <a:ext cx="1351652" cy="369332"/>
          </a:xfrm>
          <a:prstGeom prst="rect">
            <a:avLst/>
          </a:prstGeom>
        </p:spPr>
        <p:txBody>
          <a:bodyPr wrap="none">
            <a:spAutoFit/>
          </a:bodyPr>
          <a:lstStyle/>
          <a:p>
            <a:r>
              <a:rPr lang="de-DE" dirty="0" smtClean="0">
                <a:latin typeface="Corbel" panose="020B0503020204020204" pitchFamily="34" charset="0"/>
              </a:rPr>
              <a:t>– Leserkritik</a:t>
            </a:r>
            <a:endParaRPr lang="de-DE" dirty="0">
              <a:latin typeface="Corbel" panose="020B0503020204020204" pitchFamily="34" charset="0"/>
            </a:endParaRPr>
          </a:p>
        </p:txBody>
      </p:sp>
      <p:sp>
        <p:nvSpPr>
          <p:cNvPr id="8" name="Rechteck 7"/>
          <p:cNvSpPr/>
          <p:nvPr/>
        </p:nvSpPr>
        <p:spPr>
          <a:xfrm>
            <a:off x="6028194" y="4550619"/>
            <a:ext cx="3756478" cy="369332"/>
          </a:xfrm>
          <a:prstGeom prst="rect">
            <a:avLst/>
          </a:prstGeom>
        </p:spPr>
        <p:txBody>
          <a:bodyPr wrap="none">
            <a:spAutoFit/>
          </a:bodyPr>
          <a:lstStyle/>
          <a:p>
            <a:r>
              <a:rPr lang="de-DE" dirty="0" smtClean="0">
                <a:latin typeface="Corbel" panose="020B0503020204020204" pitchFamily="34" charset="0"/>
              </a:rPr>
              <a:t>– Leser fragen, das Journal antwortet</a:t>
            </a:r>
            <a:endParaRPr lang="de-DE" dirty="0">
              <a:latin typeface="Corbel" panose="020B0503020204020204" pitchFamily="34" charset="0"/>
            </a:endParaRPr>
          </a:p>
        </p:txBody>
      </p:sp>
      <p:sp>
        <p:nvSpPr>
          <p:cNvPr id="9" name="Rechteck 8"/>
          <p:cNvSpPr/>
          <p:nvPr/>
        </p:nvSpPr>
        <p:spPr>
          <a:xfrm>
            <a:off x="6028194" y="4919951"/>
            <a:ext cx="2371483" cy="369332"/>
          </a:xfrm>
          <a:prstGeom prst="rect">
            <a:avLst/>
          </a:prstGeom>
        </p:spPr>
        <p:txBody>
          <a:bodyPr wrap="none">
            <a:spAutoFit/>
          </a:bodyPr>
          <a:lstStyle/>
          <a:p>
            <a:r>
              <a:rPr lang="de-DE" dirty="0" smtClean="0">
                <a:latin typeface="Corbel" panose="020B0503020204020204" pitchFamily="34" charset="0"/>
              </a:rPr>
              <a:t>– Leser als Journalisten</a:t>
            </a:r>
            <a:endParaRPr lang="de-DE" dirty="0">
              <a:latin typeface="Corbel" panose="020B0503020204020204" pitchFamily="34" charset="0"/>
            </a:endParaRPr>
          </a:p>
        </p:txBody>
      </p:sp>
      <p:sp>
        <p:nvSpPr>
          <p:cNvPr id="10" name="Rechteck 9"/>
          <p:cNvSpPr/>
          <p:nvPr/>
        </p:nvSpPr>
        <p:spPr>
          <a:xfrm>
            <a:off x="6028193" y="5289283"/>
            <a:ext cx="3075201" cy="369332"/>
          </a:xfrm>
          <a:prstGeom prst="rect">
            <a:avLst/>
          </a:prstGeom>
        </p:spPr>
        <p:txBody>
          <a:bodyPr wrap="none">
            <a:spAutoFit/>
          </a:bodyPr>
          <a:lstStyle/>
          <a:p>
            <a:r>
              <a:rPr lang="de-DE" dirty="0" smtClean="0">
                <a:latin typeface="Corbel" panose="020B0503020204020204" pitchFamily="34" charset="0"/>
              </a:rPr>
              <a:t>– Journale stellen Preisfragen</a:t>
            </a:r>
            <a:endParaRPr lang="de-DE" dirty="0">
              <a:latin typeface="Corbel" panose="020B0503020204020204" pitchFamily="34" charset="0"/>
            </a:endParaRPr>
          </a:p>
        </p:txBody>
      </p:sp>
    </p:spTree>
    <p:extLst>
      <p:ext uri="{BB962C8B-B14F-4D97-AF65-F5344CB8AC3E}">
        <p14:creationId xmlns:p14="http://schemas.microsoft.com/office/powerpoint/2010/main" val="12198522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663235" y="2286001"/>
            <a:ext cx="9787845" cy="3559628"/>
          </a:xfrm>
        </p:spPr>
        <p:txBody>
          <a:bodyPr>
            <a:normAutofit/>
          </a:bodyPr>
          <a:lstStyle/>
          <a:p>
            <a:pPr marL="0" indent="0">
              <a:buNone/>
            </a:pPr>
            <a:r>
              <a:rPr lang="de-DE" sz="4400" dirty="0" smtClean="0">
                <a:latin typeface="Corbel" panose="020B0503020204020204" pitchFamily="34" charset="0"/>
              </a:rPr>
              <a:t>Journale sind durch die wiederkehrende Meldung und die laufende Kommunikation</a:t>
            </a:r>
            <a:br>
              <a:rPr lang="de-DE" sz="4400" dirty="0" smtClean="0">
                <a:latin typeface="Corbel" panose="020B0503020204020204" pitchFamily="34" charset="0"/>
              </a:rPr>
            </a:br>
            <a:r>
              <a:rPr lang="de-DE" sz="4400" dirty="0" smtClean="0">
                <a:latin typeface="Corbel" panose="020B0503020204020204" pitchFamily="34" charset="0"/>
              </a:rPr>
              <a:t>Reflexionsorgane</a:t>
            </a:r>
            <a:endParaRPr lang="de-DE" sz="4400" dirty="0">
              <a:latin typeface="Corbel" panose="020B0503020204020204" pitchFamily="34" charset="0"/>
            </a:endParaRPr>
          </a:p>
        </p:txBody>
      </p:sp>
      <p:sp>
        <p:nvSpPr>
          <p:cNvPr id="3" name="Rechteck 2"/>
          <p:cNvSpPr/>
          <p:nvPr/>
        </p:nvSpPr>
        <p:spPr>
          <a:xfrm>
            <a:off x="6761004" y="4482957"/>
            <a:ext cx="4233851" cy="369332"/>
          </a:xfrm>
          <a:prstGeom prst="rect">
            <a:avLst/>
          </a:prstGeom>
        </p:spPr>
        <p:txBody>
          <a:bodyPr wrap="none">
            <a:spAutoFit/>
          </a:bodyPr>
          <a:lstStyle/>
          <a:p>
            <a:r>
              <a:rPr lang="de-DE" dirty="0" smtClean="0">
                <a:latin typeface="Corbel" panose="020B0503020204020204" pitchFamily="34" charset="0"/>
              </a:rPr>
              <a:t>– fortlaufende politische Berichterstattung</a:t>
            </a:r>
            <a:endParaRPr lang="de-DE" dirty="0">
              <a:latin typeface="Corbel" panose="020B0503020204020204" pitchFamily="34" charset="0"/>
            </a:endParaRPr>
          </a:p>
        </p:txBody>
      </p:sp>
      <p:sp>
        <p:nvSpPr>
          <p:cNvPr id="5" name="Rechteck 4"/>
          <p:cNvSpPr/>
          <p:nvPr/>
        </p:nvSpPr>
        <p:spPr>
          <a:xfrm>
            <a:off x="5353049" y="5009770"/>
            <a:ext cx="5226111" cy="369332"/>
          </a:xfrm>
          <a:prstGeom prst="rect">
            <a:avLst/>
          </a:prstGeom>
        </p:spPr>
        <p:txBody>
          <a:bodyPr wrap="none">
            <a:spAutoFit/>
          </a:bodyPr>
          <a:lstStyle/>
          <a:p>
            <a:r>
              <a:rPr lang="de-DE" dirty="0" smtClean="0">
                <a:latin typeface="Corbel" panose="020B0503020204020204" pitchFamily="34" charset="0"/>
              </a:rPr>
              <a:t>– Berichte über fortlaufend modifizierte Experimente</a:t>
            </a:r>
            <a:endParaRPr lang="de-DE" dirty="0">
              <a:latin typeface="Corbel" panose="020B0503020204020204" pitchFamily="34" charset="0"/>
            </a:endParaRPr>
          </a:p>
        </p:txBody>
      </p:sp>
      <p:sp>
        <p:nvSpPr>
          <p:cNvPr id="6" name="Rechteck 5"/>
          <p:cNvSpPr/>
          <p:nvPr/>
        </p:nvSpPr>
        <p:spPr>
          <a:xfrm>
            <a:off x="3735836" y="5535385"/>
            <a:ext cx="4291881" cy="369332"/>
          </a:xfrm>
          <a:prstGeom prst="rect">
            <a:avLst/>
          </a:prstGeom>
        </p:spPr>
        <p:txBody>
          <a:bodyPr wrap="none">
            <a:spAutoFit/>
          </a:bodyPr>
          <a:lstStyle/>
          <a:p>
            <a:r>
              <a:rPr lang="de-DE" dirty="0" smtClean="0">
                <a:latin typeface="Corbel" panose="020B0503020204020204" pitchFamily="34" charset="0"/>
              </a:rPr>
              <a:t>– Rezensionen laufend neuer Publikationen</a:t>
            </a:r>
            <a:endParaRPr lang="de-DE" dirty="0">
              <a:latin typeface="Corbel" panose="020B0503020204020204" pitchFamily="34" charset="0"/>
            </a:endParaRPr>
          </a:p>
        </p:txBody>
      </p:sp>
    </p:spTree>
    <p:extLst>
      <p:ext uri="{BB962C8B-B14F-4D97-AF65-F5344CB8AC3E}">
        <p14:creationId xmlns:p14="http://schemas.microsoft.com/office/powerpoint/2010/main" val="5395479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1400" dirty="0" smtClean="0">
                <a:solidFill>
                  <a:srgbClr val="0A4E4C"/>
                </a:solidFill>
                <a:latin typeface="Corbel" panose="020B0503020204020204" pitchFamily="34" charset="0"/>
              </a:rPr>
              <a:t>Ein neues Medium</a:t>
            </a:r>
            <a:r>
              <a:rPr lang="de-DE" sz="4000" dirty="0" smtClean="0">
                <a:latin typeface="Corbel" panose="020B0503020204020204" pitchFamily="34" charset="0"/>
              </a:rPr>
              <a:t/>
            </a:r>
            <a:br>
              <a:rPr lang="de-DE" sz="4000" dirty="0" smtClean="0">
                <a:latin typeface="Corbel" panose="020B0503020204020204" pitchFamily="34" charset="0"/>
              </a:rPr>
            </a:br>
            <a:endParaRPr lang="de-DE" sz="4000" dirty="0">
              <a:latin typeface="Corbel" panose="020B0503020204020204" pitchFamily="34" charset="0"/>
            </a:endParaRPr>
          </a:p>
        </p:txBody>
      </p:sp>
      <p:sp>
        <p:nvSpPr>
          <p:cNvPr id="2" name="Inhaltsplatzhalter 1"/>
          <p:cNvSpPr>
            <a:spLocks noGrp="1"/>
          </p:cNvSpPr>
          <p:nvPr>
            <p:ph idx="1"/>
          </p:nvPr>
        </p:nvSpPr>
        <p:spPr>
          <a:xfrm>
            <a:off x="1226571" y="3037115"/>
            <a:ext cx="9787845" cy="1028699"/>
          </a:xfrm>
        </p:spPr>
        <p:txBody>
          <a:bodyPr>
            <a:normAutofit/>
          </a:bodyPr>
          <a:lstStyle/>
          <a:p>
            <a:pPr marL="0" indent="0">
              <a:buNone/>
            </a:pPr>
            <a:r>
              <a:rPr lang="de-DE" sz="2400" dirty="0" smtClean="0">
                <a:latin typeface="Corbel" panose="020B0503020204020204" pitchFamily="34" charset="0"/>
              </a:rPr>
              <a:t>Journale spiegeln wider</a:t>
            </a:r>
            <a:endParaRPr lang="de-DE" sz="2400" dirty="0">
              <a:latin typeface="Corbel" panose="020B0503020204020204" pitchFamily="34" charset="0"/>
            </a:endParaRPr>
          </a:p>
        </p:txBody>
      </p:sp>
      <p:sp>
        <p:nvSpPr>
          <p:cNvPr id="8" name="Inhaltsplatzhalter 1"/>
          <p:cNvSpPr txBox="1">
            <a:spLocks/>
          </p:cNvSpPr>
          <p:nvPr/>
        </p:nvSpPr>
        <p:spPr>
          <a:xfrm>
            <a:off x="4734493" y="3375517"/>
            <a:ext cx="6409758" cy="23149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de-DE" sz="4400" dirty="0">
                <a:latin typeface="Corbel" panose="020B0503020204020204" pitchFamily="34" charset="0"/>
              </a:rPr>
              <a:t>u</a:t>
            </a:r>
            <a:r>
              <a:rPr lang="de-DE" sz="4400" dirty="0" smtClean="0">
                <a:latin typeface="Corbel" panose="020B0503020204020204" pitchFamily="34" charset="0"/>
              </a:rPr>
              <a:t>nd verändern in der Interaktion die beobachtete Realität</a:t>
            </a:r>
            <a:endParaRPr lang="de-DE" sz="4400" dirty="0">
              <a:latin typeface="Corbel" panose="020B0503020204020204" pitchFamily="34" charset="0"/>
            </a:endParaRPr>
          </a:p>
        </p:txBody>
      </p:sp>
    </p:spTree>
    <p:extLst>
      <p:ext uri="{BB962C8B-B14F-4D97-AF65-F5344CB8AC3E}">
        <p14:creationId xmlns:p14="http://schemas.microsoft.com/office/powerpoint/2010/main" val="4758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20486" y="604157"/>
            <a:ext cx="2726871" cy="2350861"/>
          </a:xfrm>
        </p:spPr>
        <p:txBody>
          <a:bodyPr>
            <a:noAutofit/>
          </a:bodyPr>
          <a:lstStyle/>
          <a:p>
            <a:r>
              <a:rPr lang="de-DE" sz="2400" dirty="0" smtClean="0">
                <a:latin typeface="Corbel" panose="020B0503020204020204" pitchFamily="34" charset="0"/>
              </a:rPr>
              <a:t>Journalisten bringen den Autoren bei, was sie schreiben müssen</a:t>
            </a:r>
            <a:endParaRPr lang="de-DE" sz="2400" dirty="0">
              <a:latin typeface="Corbel" panose="020B0503020204020204" pitchFamily="34" charset="0"/>
            </a:endParaRPr>
          </a:p>
        </p:txBody>
      </p:sp>
      <p:sp>
        <p:nvSpPr>
          <p:cNvPr id="2" name="Inhaltsplatzhalter 1"/>
          <p:cNvSpPr>
            <a:spLocks noGrp="1"/>
          </p:cNvSpPr>
          <p:nvPr>
            <p:ph idx="1"/>
          </p:nvPr>
        </p:nvSpPr>
        <p:spPr>
          <a:xfrm>
            <a:off x="5183188" y="987425"/>
            <a:ext cx="6172200" cy="5348061"/>
          </a:xfrm>
        </p:spPr>
        <p:txBody>
          <a:bodyPr>
            <a:normAutofit/>
          </a:bodyPr>
          <a:lstStyle/>
          <a:p>
            <a:r>
              <a:rPr lang="de-DE" sz="2000" dirty="0" smtClean="0">
                <a:latin typeface="Corbel" panose="020B0503020204020204" pitchFamily="34" charset="0"/>
              </a:rPr>
              <a:t>Flötentöne</a:t>
            </a:r>
            <a:endParaRPr lang="de-DE" sz="2000" dirty="0">
              <a:latin typeface="Corbel" panose="020B0503020204020204"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077592" y="212272"/>
            <a:ext cx="7885807" cy="6433457"/>
          </a:xfrm>
          <a:prstGeom prst="rect">
            <a:avLst/>
          </a:prstGeom>
          <a:noFill/>
        </p:spPr>
      </p:pic>
      <p:sp>
        <p:nvSpPr>
          <p:cNvPr id="5" name="Rechteck 4"/>
          <p:cNvSpPr/>
          <p:nvPr/>
        </p:nvSpPr>
        <p:spPr>
          <a:xfrm>
            <a:off x="895733" y="5396767"/>
            <a:ext cx="2682564" cy="938719"/>
          </a:xfrm>
          <a:prstGeom prst="rect">
            <a:avLst/>
          </a:prstGeom>
        </p:spPr>
        <p:txBody>
          <a:bodyPr wrap="square">
            <a:spAutoFit/>
          </a:bodyPr>
          <a:lstStyle/>
          <a:p>
            <a:pPr algn="r"/>
            <a:r>
              <a:rPr lang="de-DE" sz="1100" dirty="0" smtClean="0"/>
              <a:t>[Christian </a:t>
            </a:r>
            <a:r>
              <a:rPr lang="de-DE" sz="1100" dirty="0"/>
              <a:t>Gottfried </a:t>
            </a:r>
            <a:r>
              <a:rPr lang="de-DE" sz="1100" dirty="0" smtClean="0"/>
              <a:t>Hoffmann], </a:t>
            </a:r>
            <a:r>
              <a:rPr lang="de-DE" sz="1100" i="1" dirty="0"/>
              <a:t>Aufrichtige und </a:t>
            </a:r>
            <a:r>
              <a:rPr lang="de-DE" sz="1100" i="1" dirty="0" err="1"/>
              <a:t>Unpartheyische</a:t>
            </a:r>
            <a:r>
              <a:rPr lang="de-DE" sz="1100" i="1" dirty="0"/>
              <a:t> </a:t>
            </a:r>
            <a:r>
              <a:rPr lang="de-DE" sz="1100" i="1" dirty="0" err="1"/>
              <a:t>Gedancken</a:t>
            </a:r>
            <a:r>
              <a:rPr lang="de-DE" sz="1100" i="1" dirty="0"/>
              <a:t> Über die wichtigsten Materien, welche in denen Journalen, </a:t>
            </a:r>
            <a:r>
              <a:rPr lang="de-DE" sz="1100" i="1" dirty="0" err="1"/>
              <a:t>Extracten</a:t>
            </a:r>
            <a:r>
              <a:rPr lang="de-DE" sz="1100" i="1" dirty="0"/>
              <a:t> und Monaths-</a:t>
            </a:r>
            <a:r>
              <a:rPr lang="de-DE" sz="1100" i="1" dirty="0" err="1"/>
              <a:t>Schrifften</a:t>
            </a:r>
            <a:r>
              <a:rPr lang="de-DE" sz="1100" i="1" dirty="0"/>
              <a:t> vorgetragen </a:t>
            </a:r>
            <a:r>
              <a:rPr lang="de-DE" sz="1100" i="1" dirty="0" smtClean="0"/>
              <a:t>werden</a:t>
            </a:r>
            <a:r>
              <a:rPr lang="de-DE" sz="1100" dirty="0" smtClean="0"/>
              <a:t>, 10 (1715)</a:t>
            </a:r>
            <a:endParaRPr lang="de-DE" sz="1100" dirty="0"/>
          </a:p>
        </p:txBody>
      </p:sp>
    </p:spTree>
    <p:extLst>
      <p:ext uri="{BB962C8B-B14F-4D97-AF65-F5344CB8AC3E}">
        <p14:creationId xmlns:p14="http://schemas.microsoft.com/office/powerpoint/2010/main" val="33629929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Aufstieg 1670 – 1710</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Tree>
    <p:extLst>
      <p:ext uri="{BB962C8B-B14F-4D97-AF65-F5344CB8AC3E}">
        <p14:creationId xmlns:p14="http://schemas.microsoft.com/office/powerpoint/2010/main" val="1033289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4589236" cy="2852737"/>
          </a:xfrm>
        </p:spPr>
        <p:txBody>
          <a:bodyPr/>
          <a:lstStyle/>
          <a:p>
            <a:r>
              <a:rPr lang="de-DE" dirty="0" smtClean="0">
                <a:solidFill>
                  <a:srgbClr val="0A4E4C"/>
                </a:solidFill>
                <a:latin typeface="Corbel" panose="020B0503020204020204" pitchFamily="34" charset="0"/>
              </a:rPr>
              <a:t>Naturwissen-</a:t>
            </a:r>
            <a:r>
              <a:rPr lang="de-DE" dirty="0" err="1" smtClean="0">
                <a:solidFill>
                  <a:srgbClr val="0A4E4C"/>
                </a:solidFill>
                <a:latin typeface="Corbel" panose="020B0503020204020204" pitchFamily="34" charset="0"/>
              </a:rPr>
              <a:t>schaftliche</a:t>
            </a:r>
            <a:r>
              <a:rPr lang="de-DE" dirty="0" smtClean="0">
                <a:solidFill>
                  <a:srgbClr val="0A4E4C"/>
                </a:solidFill>
                <a:latin typeface="Corbel" panose="020B0503020204020204" pitchFamily="34" charset="0"/>
              </a:rPr>
              <a:t> Journale</a:t>
            </a:r>
            <a:endParaRPr lang="de-DE" dirty="0">
              <a:solidFill>
                <a:srgbClr val="0A4E4C"/>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r>
              <a:rPr lang="de-DE" dirty="0" err="1" smtClean="0"/>
              <a:t>Philosophical</a:t>
            </a:r>
            <a:r>
              <a:rPr lang="de-DE" dirty="0" smtClean="0"/>
              <a:t> Transactions </a:t>
            </a:r>
            <a:r>
              <a:rPr lang="de-DE" dirty="0" err="1" smtClean="0"/>
              <a:t>of</a:t>
            </a:r>
            <a:r>
              <a:rPr lang="de-DE" dirty="0" smtClean="0"/>
              <a:t> </a:t>
            </a:r>
            <a:r>
              <a:rPr lang="de-DE" dirty="0" err="1" smtClean="0"/>
              <a:t>the</a:t>
            </a:r>
            <a:r>
              <a:rPr lang="de-DE" dirty="0" smtClean="0"/>
              <a:t> Royal Society</a:t>
            </a:r>
            <a:endParaRPr lang="de-DE" dirty="0"/>
          </a:p>
        </p:txBody>
      </p:sp>
      <p:pic>
        <p:nvPicPr>
          <p:cNvPr id="5" name="Grafik 4"/>
          <p:cNvPicPr>
            <a:picLocks noChangeAspect="1"/>
          </p:cNvPicPr>
          <p:nvPr/>
        </p:nvPicPr>
        <p:blipFill>
          <a:blip r:embed="rId2"/>
          <a:stretch>
            <a:fillRect/>
          </a:stretch>
        </p:blipFill>
        <p:spPr>
          <a:xfrm>
            <a:off x="7290708" y="155182"/>
            <a:ext cx="4680176" cy="6489640"/>
          </a:xfrm>
          <a:prstGeom prst="rect">
            <a:avLst/>
          </a:prstGeom>
        </p:spPr>
      </p:pic>
    </p:spTree>
    <p:extLst>
      <p:ext uri="{BB962C8B-B14F-4D97-AF65-F5344CB8AC3E}">
        <p14:creationId xmlns:p14="http://schemas.microsoft.com/office/powerpoint/2010/main" val="9082482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A4E4C"/>
                </a:solidFill>
                <a:latin typeface="Corbel" panose="020B0503020204020204" pitchFamily="34" charset="0"/>
              </a:rPr>
              <a:t>Rezensionsorgane</a:t>
            </a:r>
            <a:endParaRPr lang="de-DE" dirty="0">
              <a:solidFill>
                <a:srgbClr val="0A4E4C"/>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r>
              <a:rPr lang="de-DE" dirty="0"/>
              <a:t>Journal des </a:t>
            </a:r>
            <a:r>
              <a:rPr lang="de-DE" dirty="0" err="1" smtClean="0"/>
              <a:t>Sçavans</a:t>
            </a:r>
            <a:endParaRPr lang="de-DE" dirty="0"/>
          </a:p>
        </p:txBody>
      </p:sp>
      <p:pic>
        <p:nvPicPr>
          <p:cNvPr id="6" name="Grafik 5"/>
          <p:cNvPicPr>
            <a:picLocks noChangeAspect="1"/>
          </p:cNvPicPr>
          <p:nvPr/>
        </p:nvPicPr>
        <p:blipFill>
          <a:blip r:embed="rId2"/>
          <a:stretch>
            <a:fillRect/>
          </a:stretch>
        </p:blipFill>
        <p:spPr>
          <a:xfrm>
            <a:off x="7608668" y="274864"/>
            <a:ext cx="3843104" cy="6379029"/>
          </a:xfrm>
          <a:prstGeom prst="rect">
            <a:avLst/>
          </a:prstGeom>
        </p:spPr>
      </p:pic>
    </p:spTree>
    <p:extLst>
      <p:ext uri="{BB962C8B-B14F-4D97-AF65-F5344CB8AC3E}">
        <p14:creationId xmlns:p14="http://schemas.microsoft.com/office/powerpoint/2010/main" val="21595264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900" y="1681786"/>
            <a:ext cx="5283200" cy="2852737"/>
          </a:xfrm>
        </p:spPr>
        <p:txBody>
          <a:bodyPr/>
          <a:lstStyle/>
          <a:p>
            <a:r>
              <a:rPr lang="de-DE" dirty="0" smtClean="0">
                <a:solidFill>
                  <a:srgbClr val="0A4E4C"/>
                </a:solidFill>
                <a:latin typeface="Corbel" panose="020B0503020204020204" pitchFamily="34" charset="0"/>
              </a:rPr>
              <a:t>Politische</a:t>
            </a:r>
            <a:br>
              <a:rPr lang="de-DE" dirty="0" smtClean="0">
                <a:solidFill>
                  <a:srgbClr val="0A4E4C"/>
                </a:solidFill>
                <a:latin typeface="Corbel" panose="020B0503020204020204" pitchFamily="34" charset="0"/>
              </a:rPr>
            </a:br>
            <a:r>
              <a:rPr lang="de-DE" dirty="0" smtClean="0">
                <a:solidFill>
                  <a:srgbClr val="0A4E4C"/>
                </a:solidFill>
                <a:latin typeface="Corbel" panose="020B0503020204020204" pitchFamily="34" charset="0"/>
              </a:rPr>
              <a:t>Journale</a:t>
            </a:r>
            <a:endParaRPr lang="de-DE" dirty="0">
              <a:solidFill>
                <a:srgbClr val="0A4E4C"/>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r>
              <a:rPr lang="de-DE" i="1" dirty="0" smtClean="0"/>
              <a:t>Die Europäische Fama…</a:t>
            </a:r>
            <a:endParaRPr lang="de-DE" i="1" dirty="0"/>
          </a:p>
        </p:txBody>
      </p:sp>
      <p:sp>
        <p:nvSpPr>
          <p:cNvPr id="5" name="Text Placeholder 2"/>
          <p:cNvSpPr txBox="1">
            <a:spLocks/>
          </p:cNvSpPr>
          <p:nvPr/>
        </p:nvSpPr>
        <p:spPr>
          <a:xfrm>
            <a:off x="1743529" y="1459819"/>
            <a:ext cx="3963307"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de-DE" dirty="0" smtClean="0"/>
              <a:t>Ab den 1670er Jahren</a:t>
            </a:r>
            <a:endParaRPr lang="de-DE" dirty="0"/>
          </a:p>
        </p:txBody>
      </p:sp>
      <p:pic>
        <p:nvPicPr>
          <p:cNvPr id="3" name="Picture 2"/>
          <p:cNvPicPr>
            <a:picLocks noChangeAspect="1"/>
          </p:cNvPicPr>
          <p:nvPr/>
        </p:nvPicPr>
        <p:blipFill>
          <a:blip r:embed="rId2"/>
          <a:stretch>
            <a:fillRect/>
          </a:stretch>
        </p:blipFill>
        <p:spPr>
          <a:xfrm>
            <a:off x="6472465" y="412785"/>
            <a:ext cx="3585935" cy="6120276"/>
          </a:xfrm>
          <a:prstGeom prst="rect">
            <a:avLst/>
          </a:prstGeom>
        </p:spPr>
      </p:pic>
    </p:spTree>
    <p:extLst>
      <p:ext uri="{BB962C8B-B14F-4D97-AF65-F5344CB8AC3E}">
        <p14:creationId xmlns:p14="http://schemas.microsoft.com/office/powerpoint/2010/main" val="39061990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900" y="1681786"/>
            <a:ext cx="5283200" cy="2852737"/>
          </a:xfrm>
        </p:spPr>
        <p:txBody>
          <a:bodyPr/>
          <a:lstStyle/>
          <a:p>
            <a:r>
              <a:rPr lang="de-DE" dirty="0" smtClean="0">
                <a:solidFill>
                  <a:srgbClr val="0A4E4C"/>
                </a:solidFill>
                <a:latin typeface="Corbel" panose="020B0503020204020204" pitchFamily="34" charset="0"/>
              </a:rPr>
              <a:t>Populäre und</a:t>
            </a:r>
            <a:br>
              <a:rPr lang="de-DE" dirty="0" smtClean="0">
                <a:solidFill>
                  <a:srgbClr val="0A4E4C"/>
                </a:solidFill>
                <a:latin typeface="Corbel" panose="020B0503020204020204" pitchFamily="34" charset="0"/>
              </a:rPr>
            </a:br>
            <a:r>
              <a:rPr lang="de-DE" dirty="0" smtClean="0">
                <a:solidFill>
                  <a:srgbClr val="0A4E4C"/>
                </a:solidFill>
                <a:latin typeface="Corbel" panose="020B0503020204020204" pitchFamily="34" charset="0"/>
              </a:rPr>
              <a:t>belletristische</a:t>
            </a:r>
            <a:br>
              <a:rPr lang="de-DE" dirty="0" smtClean="0">
                <a:solidFill>
                  <a:srgbClr val="0A4E4C"/>
                </a:solidFill>
                <a:latin typeface="Corbel" panose="020B0503020204020204" pitchFamily="34" charset="0"/>
              </a:rPr>
            </a:br>
            <a:r>
              <a:rPr lang="de-DE" dirty="0" smtClean="0">
                <a:solidFill>
                  <a:srgbClr val="0A4E4C"/>
                </a:solidFill>
                <a:latin typeface="Corbel" panose="020B0503020204020204" pitchFamily="34" charset="0"/>
              </a:rPr>
              <a:t>Journale</a:t>
            </a:r>
            <a:endParaRPr lang="de-DE" dirty="0">
              <a:solidFill>
                <a:srgbClr val="0A4E4C"/>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r>
              <a:rPr lang="de-DE" i="1" dirty="0" err="1" smtClean="0"/>
              <a:t>Mercure</a:t>
            </a:r>
            <a:r>
              <a:rPr lang="de-DE" i="1" dirty="0"/>
              <a:t> galant </a:t>
            </a:r>
            <a:r>
              <a:rPr lang="de-DE" dirty="0"/>
              <a:t>(</a:t>
            </a:r>
            <a:r>
              <a:rPr lang="de-DE" dirty="0" smtClean="0"/>
              <a:t>1672–1674</a:t>
            </a:r>
            <a:r>
              <a:rPr lang="de-DE" dirty="0"/>
              <a:t>/  </a:t>
            </a:r>
            <a:r>
              <a:rPr lang="de-DE" dirty="0" smtClean="0"/>
              <a:t>1678–1714 </a:t>
            </a:r>
            <a:r>
              <a:rPr lang="de-DE" dirty="0"/>
              <a:t>)</a:t>
            </a:r>
            <a:endParaRPr lang="de-DE" i="1" dirty="0"/>
          </a:p>
        </p:txBody>
      </p:sp>
      <p:sp>
        <p:nvSpPr>
          <p:cNvPr id="5" name="Text Placeholder 2"/>
          <p:cNvSpPr txBox="1">
            <a:spLocks/>
          </p:cNvSpPr>
          <p:nvPr/>
        </p:nvSpPr>
        <p:spPr>
          <a:xfrm>
            <a:off x="1743529" y="1459819"/>
            <a:ext cx="3963307"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de-DE" dirty="0" smtClean="0"/>
              <a:t>Ab den 1680er Jahren</a:t>
            </a:r>
            <a:endParaRPr lang="de-DE" dirty="0"/>
          </a:p>
        </p:txBody>
      </p:sp>
      <p:pic>
        <p:nvPicPr>
          <p:cNvPr id="6" name="Grafik 5"/>
          <p:cNvPicPr>
            <a:picLocks noChangeAspect="1"/>
          </p:cNvPicPr>
          <p:nvPr/>
        </p:nvPicPr>
        <p:blipFill>
          <a:blip r:embed="rId2"/>
          <a:stretch>
            <a:fillRect/>
          </a:stretch>
        </p:blipFill>
        <p:spPr>
          <a:xfrm>
            <a:off x="7023100" y="413771"/>
            <a:ext cx="4095750" cy="5972175"/>
          </a:xfrm>
          <a:prstGeom prst="rect">
            <a:avLst/>
          </a:prstGeom>
        </p:spPr>
      </p:pic>
    </p:spTree>
    <p:extLst>
      <p:ext uri="{BB962C8B-B14F-4D97-AF65-F5344CB8AC3E}">
        <p14:creationId xmlns:p14="http://schemas.microsoft.com/office/powerpoint/2010/main" val="3243879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364" y="1736726"/>
            <a:ext cx="10515600" cy="2852737"/>
          </a:xfrm>
        </p:spPr>
        <p:txBody>
          <a:bodyPr/>
          <a:lstStyle/>
          <a:p>
            <a:r>
              <a:rPr lang="de-DE" dirty="0" smtClean="0">
                <a:solidFill>
                  <a:srgbClr val="0A4E4C"/>
                </a:solidFill>
                <a:latin typeface="Corbel" panose="020B0503020204020204" pitchFamily="34" charset="0"/>
              </a:rPr>
              <a:t>Persönliche</a:t>
            </a:r>
            <a:br>
              <a:rPr lang="de-DE" dirty="0" smtClean="0">
                <a:solidFill>
                  <a:srgbClr val="0A4E4C"/>
                </a:solidFill>
                <a:latin typeface="Corbel" panose="020B0503020204020204" pitchFamily="34" charset="0"/>
              </a:rPr>
            </a:br>
            <a:r>
              <a:rPr lang="de-DE" dirty="0" smtClean="0">
                <a:solidFill>
                  <a:srgbClr val="0A4E4C"/>
                </a:solidFill>
                <a:latin typeface="Corbel" panose="020B0503020204020204" pitchFamily="34" charset="0"/>
              </a:rPr>
              <a:t>Meinungs-</a:t>
            </a:r>
            <a:br>
              <a:rPr lang="de-DE" dirty="0" smtClean="0">
                <a:solidFill>
                  <a:srgbClr val="0A4E4C"/>
                </a:solidFill>
                <a:latin typeface="Corbel" panose="020B0503020204020204" pitchFamily="34" charset="0"/>
              </a:rPr>
            </a:br>
            <a:r>
              <a:rPr lang="de-DE" dirty="0" err="1" smtClean="0">
                <a:solidFill>
                  <a:srgbClr val="0A4E4C"/>
                </a:solidFill>
                <a:latin typeface="Corbel" panose="020B0503020204020204" pitchFamily="34" charset="0"/>
              </a:rPr>
              <a:t>plattformen</a:t>
            </a:r>
            <a:endParaRPr lang="de-DE" dirty="0">
              <a:solidFill>
                <a:srgbClr val="0A4E4C"/>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r>
              <a:rPr lang="de-DE" dirty="0" err="1" smtClean="0"/>
              <a:t>Thomasius</a:t>
            </a:r>
            <a:endParaRPr lang="de-DE" dirty="0"/>
          </a:p>
        </p:txBody>
      </p:sp>
      <p:sp>
        <p:nvSpPr>
          <p:cNvPr id="5" name="Text Placeholder 2"/>
          <p:cNvSpPr txBox="1">
            <a:spLocks/>
          </p:cNvSpPr>
          <p:nvPr/>
        </p:nvSpPr>
        <p:spPr>
          <a:xfrm>
            <a:off x="1743529" y="1459819"/>
            <a:ext cx="3963307"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de-DE" dirty="0" smtClean="0"/>
              <a:t>Ab den 1680er Jahren</a:t>
            </a:r>
            <a:endParaRPr lang="de-DE" dirty="0"/>
          </a:p>
        </p:txBody>
      </p:sp>
      <p:pic>
        <p:nvPicPr>
          <p:cNvPr id="3" name="Grafik 2"/>
          <p:cNvPicPr>
            <a:picLocks noChangeAspect="1"/>
          </p:cNvPicPr>
          <p:nvPr/>
        </p:nvPicPr>
        <p:blipFill>
          <a:blip r:embed="rId2"/>
          <a:stretch>
            <a:fillRect/>
          </a:stretch>
        </p:blipFill>
        <p:spPr>
          <a:xfrm>
            <a:off x="6547757" y="325872"/>
            <a:ext cx="4286250" cy="6532128"/>
          </a:xfrm>
          <a:prstGeom prst="rect">
            <a:avLst/>
          </a:prstGeom>
        </p:spPr>
      </p:pic>
    </p:spTree>
    <p:extLst>
      <p:ext uri="{BB962C8B-B14F-4D97-AF65-F5344CB8AC3E}">
        <p14:creationId xmlns:p14="http://schemas.microsoft.com/office/powerpoint/2010/main" val="25067590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Krise 1710 – 1730</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Tree>
    <p:extLst>
      <p:ext uri="{BB962C8B-B14F-4D97-AF65-F5344CB8AC3E}">
        <p14:creationId xmlns:p14="http://schemas.microsoft.com/office/powerpoint/2010/main" val="3861053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20486" y="604157"/>
            <a:ext cx="2726871" cy="2350861"/>
          </a:xfrm>
        </p:spPr>
        <p:txBody>
          <a:bodyPr>
            <a:noAutofit/>
          </a:bodyPr>
          <a:lstStyle/>
          <a:p>
            <a:r>
              <a:rPr lang="de-DE" sz="2400" dirty="0" smtClean="0">
                <a:latin typeface="Corbel" panose="020B0503020204020204" pitchFamily="34" charset="0"/>
              </a:rPr>
              <a:t>Journale erzeugen Schwarmverhalten und Moden</a:t>
            </a:r>
            <a:endParaRPr lang="de-DE" sz="2400" dirty="0">
              <a:latin typeface="Corbel" panose="020B0503020204020204" pitchFamily="34" charset="0"/>
            </a:endParaRPr>
          </a:p>
        </p:txBody>
      </p:sp>
      <p:sp>
        <p:nvSpPr>
          <p:cNvPr id="5" name="Rechteck 4"/>
          <p:cNvSpPr/>
          <p:nvPr/>
        </p:nvSpPr>
        <p:spPr>
          <a:xfrm>
            <a:off x="895733" y="5396767"/>
            <a:ext cx="2682564" cy="938719"/>
          </a:xfrm>
          <a:prstGeom prst="rect">
            <a:avLst/>
          </a:prstGeom>
        </p:spPr>
        <p:txBody>
          <a:bodyPr wrap="square">
            <a:spAutoFit/>
          </a:bodyPr>
          <a:lstStyle/>
          <a:p>
            <a:pPr algn="r"/>
            <a:r>
              <a:rPr lang="de-DE" sz="1100" dirty="0" smtClean="0"/>
              <a:t>[Christian </a:t>
            </a:r>
            <a:r>
              <a:rPr lang="de-DE" sz="1100" dirty="0"/>
              <a:t>Gottfried </a:t>
            </a:r>
            <a:r>
              <a:rPr lang="de-DE" sz="1100" dirty="0" smtClean="0"/>
              <a:t>Hoffmann], </a:t>
            </a:r>
            <a:r>
              <a:rPr lang="de-DE" sz="1100" i="1" dirty="0"/>
              <a:t>Aufrichtige und </a:t>
            </a:r>
            <a:r>
              <a:rPr lang="de-DE" sz="1100" i="1" dirty="0" err="1"/>
              <a:t>Unpartheyische</a:t>
            </a:r>
            <a:r>
              <a:rPr lang="de-DE" sz="1100" i="1" dirty="0"/>
              <a:t> </a:t>
            </a:r>
            <a:r>
              <a:rPr lang="de-DE" sz="1100" i="1" dirty="0" err="1"/>
              <a:t>Gedancken</a:t>
            </a:r>
            <a:r>
              <a:rPr lang="de-DE" sz="1100" i="1" dirty="0"/>
              <a:t> </a:t>
            </a:r>
            <a:r>
              <a:rPr lang="de-DE" sz="1100" i="1" dirty="0" smtClean="0"/>
              <a:t>über </a:t>
            </a:r>
            <a:r>
              <a:rPr lang="de-DE" sz="1100" i="1" dirty="0"/>
              <a:t>die wichtigsten Materien, welche in denen Journalen, </a:t>
            </a:r>
            <a:r>
              <a:rPr lang="de-DE" sz="1100" i="1" dirty="0" err="1"/>
              <a:t>Extracten</a:t>
            </a:r>
            <a:r>
              <a:rPr lang="de-DE" sz="1100" i="1" dirty="0"/>
              <a:t> und Monaths-</a:t>
            </a:r>
            <a:r>
              <a:rPr lang="de-DE" sz="1100" i="1" dirty="0" err="1"/>
              <a:t>Schrifften</a:t>
            </a:r>
            <a:r>
              <a:rPr lang="de-DE" sz="1100" i="1" dirty="0"/>
              <a:t> vorgetragen </a:t>
            </a:r>
            <a:r>
              <a:rPr lang="de-DE" sz="1100" i="1" dirty="0" smtClean="0"/>
              <a:t>werden</a:t>
            </a:r>
            <a:r>
              <a:rPr lang="de-DE" sz="1100" dirty="0" smtClean="0"/>
              <a:t>, 1 (1714)</a:t>
            </a:r>
            <a:endParaRPr lang="de-DE" sz="1100" dirty="0"/>
          </a:p>
        </p:txBody>
      </p:sp>
      <p:pic>
        <p:nvPicPr>
          <p:cNvPr id="6"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79696" y="0"/>
            <a:ext cx="8516410" cy="6800296"/>
          </a:xfrm>
          <a:noFill/>
        </p:spPr>
      </p:pic>
    </p:spTree>
    <p:extLst>
      <p:ext uri="{BB962C8B-B14F-4D97-AF65-F5344CB8AC3E}">
        <p14:creationId xmlns:p14="http://schemas.microsoft.com/office/powerpoint/2010/main" val="19056890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20486" y="604157"/>
            <a:ext cx="2726871" cy="2350861"/>
          </a:xfrm>
        </p:spPr>
        <p:txBody>
          <a:bodyPr>
            <a:noAutofit/>
          </a:bodyPr>
          <a:lstStyle/>
          <a:p>
            <a:r>
              <a:rPr lang="de-DE" sz="2400" dirty="0" smtClean="0">
                <a:latin typeface="Corbel" panose="020B0503020204020204" pitchFamily="34" charset="0"/>
              </a:rPr>
              <a:t>Journale simulieren ihre Erudition – man schreibt ab</a:t>
            </a:r>
            <a:endParaRPr lang="de-DE" sz="2400" dirty="0">
              <a:latin typeface="Corbel" panose="020B0503020204020204" pitchFamily="34" charset="0"/>
            </a:endParaRPr>
          </a:p>
        </p:txBody>
      </p:sp>
      <p:sp>
        <p:nvSpPr>
          <p:cNvPr id="5" name="Rechteck 4"/>
          <p:cNvSpPr/>
          <p:nvPr/>
        </p:nvSpPr>
        <p:spPr>
          <a:xfrm>
            <a:off x="895733" y="5396767"/>
            <a:ext cx="2682564" cy="938719"/>
          </a:xfrm>
          <a:prstGeom prst="rect">
            <a:avLst/>
          </a:prstGeom>
        </p:spPr>
        <p:txBody>
          <a:bodyPr wrap="square">
            <a:spAutoFit/>
          </a:bodyPr>
          <a:lstStyle/>
          <a:p>
            <a:pPr algn="r"/>
            <a:r>
              <a:rPr lang="de-DE" sz="1100" dirty="0" smtClean="0"/>
              <a:t>[Christian </a:t>
            </a:r>
            <a:r>
              <a:rPr lang="de-DE" sz="1100" dirty="0"/>
              <a:t>Gottfried </a:t>
            </a:r>
            <a:r>
              <a:rPr lang="de-DE" sz="1100" dirty="0" smtClean="0"/>
              <a:t>Hoffmann], </a:t>
            </a:r>
            <a:r>
              <a:rPr lang="de-DE" sz="1100" i="1" dirty="0"/>
              <a:t>Aufrichtige und </a:t>
            </a:r>
            <a:r>
              <a:rPr lang="de-DE" sz="1100" i="1" dirty="0" err="1"/>
              <a:t>Unpartheyische</a:t>
            </a:r>
            <a:r>
              <a:rPr lang="de-DE" sz="1100" i="1" dirty="0"/>
              <a:t> </a:t>
            </a:r>
            <a:r>
              <a:rPr lang="de-DE" sz="1100" i="1" dirty="0" err="1"/>
              <a:t>Gedancken</a:t>
            </a:r>
            <a:r>
              <a:rPr lang="de-DE" sz="1100" i="1" dirty="0"/>
              <a:t> </a:t>
            </a:r>
            <a:r>
              <a:rPr lang="de-DE" sz="1100" i="1" dirty="0" smtClean="0"/>
              <a:t>über </a:t>
            </a:r>
            <a:r>
              <a:rPr lang="de-DE" sz="1100" i="1" dirty="0"/>
              <a:t>die wichtigsten Materien, welche in denen Journalen, </a:t>
            </a:r>
            <a:r>
              <a:rPr lang="de-DE" sz="1100" i="1" dirty="0" err="1"/>
              <a:t>Extracten</a:t>
            </a:r>
            <a:r>
              <a:rPr lang="de-DE" sz="1100" i="1" dirty="0"/>
              <a:t> und Monaths-</a:t>
            </a:r>
            <a:r>
              <a:rPr lang="de-DE" sz="1100" i="1" dirty="0" err="1"/>
              <a:t>Schrifften</a:t>
            </a:r>
            <a:r>
              <a:rPr lang="de-DE" sz="1100" i="1" dirty="0"/>
              <a:t> vorgetragen </a:t>
            </a:r>
            <a:r>
              <a:rPr lang="de-DE" sz="1100" i="1" dirty="0" smtClean="0"/>
              <a:t>werden</a:t>
            </a:r>
            <a:r>
              <a:rPr lang="de-DE" sz="1100" dirty="0" smtClean="0"/>
              <a:t>, 3 (1714)</a:t>
            </a:r>
            <a:endParaRPr lang="de-DE" sz="1100" dirty="0"/>
          </a:p>
        </p:txBody>
      </p:sp>
      <p:pic>
        <p:nvPicPr>
          <p:cNvPr id="9"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03749" y="187779"/>
            <a:ext cx="8604911" cy="6310992"/>
          </a:xfrm>
          <a:noFill/>
        </p:spPr>
      </p:pic>
    </p:spTree>
    <p:extLst>
      <p:ext uri="{BB962C8B-B14F-4D97-AF65-F5344CB8AC3E}">
        <p14:creationId xmlns:p14="http://schemas.microsoft.com/office/powerpoint/2010/main" val="4925844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59279" y="1583871"/>
            <a:ext cx="2726871" cy="2350861"/>
          </a:xfrm>
        </p:spPr>
        <p:txBody>
          <a:bodyPr>
            <a:noAutofit/>
          </a:bodyPr>
          <a:lstStyle/>
          <a:p>
            <a:r>
              <a:rPr lang="de-DE" sz="2400" dirty="0" smtClean="0">
                <a:latin typeface="Corbel" panose="020B0503020204020204" pitchFamily="34" charset="0"/>
              </a:rPr>
              <a:t>Journale unterwerfen das Wissen einem Markt, auf dem es nicht um das Wissen geht</a:t>
            </a:r>
            <a:endParaRPr lang="de-DE" sz="2400" dirty="0">
              <a:latin typeface="Corbel" panose="020B0503020204020204" pitchFamily="34" charset="0"/>
            </a:endParaRPr>
          </a:p>
        </p:txBody>
      </p:sp>
      <p:sp>
        <p:nvSpPr>
          <p:cNvPr id="5" name="Rechteck 4"/>
          <p:cNvSpPr/>
          <p:nvPr/>
        </p:nvSpPr>
        <p:spPr>
          <a:xfrm>
            <a:off x="895733" y="5396767"/>
            <a:ext cx="2682564" cy="938719"/>
          </a:xfrm>
          <a:prstGeom prst="rect">
            <a:avLst/>
          </a:prstGeom>
        </p:spPr>
        <p:txBody>
          <a:bodyPr wrap="square">
            <a:spAutoFit/>
          </a:bodyPr>
          <a:lstStyle/>
          <a:p>
            <a:pPr algn="r"/>
            <a:r>
              <a:rPr lang="de-DE" sz="1100" dirty="0" smtClean="0"/>
              <a:t>[Christian </a:t>
            </a:r>
            <a:r>
              <a:rPr lang="de-DE" sz="1100" dirty="0"/>
              <a:t>Gottfried </a:t>
            </a:r>
            <a:r>
              <a:rPr lang="de-DE" sz="1100" dirty="0" smtClean="0"/>
              <a:t>Hoffmann], </a:t>
            </a:r>
            <a:r>
              <a:rPr lang="de-DE" sz="1100" i="1" dirty="0"/>
              <a:t>Aufrichtige und </a:t>
            </a:r>
            <a:r>
              <a:rPr lang="de-DE" sz="1100" i="1" dirty="0" err="1"/>
              <a:t>Unpartheyische</a:t>
            </a:r>
            <a:r>
              <a:rPr lang="de-DE" sz="1100" i="1" dirty="0"/>
              <a:t> </a:t>
            </a:r>
            <a:r>
              <a:rPr lang="de-DE" sz="1100" i="1" dirty="0" err="1"/>
              <a:t>Gedancken</a:t>
            </a:r>
            <a:r>
              <a:rPr lang="de-DE" sz="1100" i="1" dirty="0"/>
              <a:t> </a:t>
            </a:r>
            <a:r>
              <a:rPr lang="de-DE" sz="1100" i="1" dirty="0" smtClean="0"/>
              <a:t>über </a:t>
            </a:r>
            <a:r>
              <a:rPr lang="de-DE" sz="1100" i="1" dirty="0"/>
              <a:t>die wichtigsten Materien, welche in denen Journalen, </a:t>
            </a:r>
            <a:r>
              <a:rPr lang="de-DE" sz="1100" i="1" dirty="0" err="1"/>
              <a:t>Extracten</a:t>
            </a:r>
            <a:r>
              <a:rPr lang="de-DE" sz="1100" i="1" dirty="0"/>
              <a:t> und Monaths-</a:t>
            </a:r>
            <a:r>
              <a:rPr lang="de-DE" sz="1100" i="1" dirty="0" err="1"/>
              <a:t>Schrifften</a:t>
            </a:r>
            <a:r>
              <a:rPr lang="de-DE" sz="1100" i="1" dirty="0"/>
              <a:t> vorgetragen </a:t>
            </a:r>
            <a:r>
              <a:rPr lang="de-DE" sz="1100" i="1" dirty="0" smtClean="0"/>
              <a:t>werden</a:t>
            </a:r>
            <a:r>
              <a:rPr lang="de-DE" sz="1100" dirty="0" smtClean="0"/>
              <a:t>, 7 (1714)</a:t>
            </a:r>
            <a:endParaRPr lang="de-DE" sz="1100" dirty="0"/>
          </a:p>
        </p:txBody>
      </p:sp>
      <p:pic>
        <p:nvPicPr>
          <p:cNvPr id="10" name="Picture 5" descr="C:\Users\OlafS\Pictures\Buchseiten\1714 [Christian Gottfried Hoffmann], Journale, Nr.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33157" y="166130"/>
            <a:ext cx="7828728" cy="6593898"/>
          </a:xfrm>
          <a:noFill/>
        </p:spPr>
      </p:pic>
    </p:spTree>
    <p:extLst>
      <p:ext uri="{BB962C8B-B14F-4D97-AF65-F5344CB8AC3E}">
        <p14:creationId xmlns:p14="http://schemas.microsoft.com/office/powerpoint/2010/main" val="10075929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Reformen 1715 </a:t>
            </a:r>
            <a:r>
              <a:rPr lang="de-DE" dirty="0" smtClean="0">
                <a:solidFill>
                  <a:srgbClr val="00B4B0"/>
                </a:solidFill>
                <a:latin typeface="Corbel" panose="020B0503020204020204" pitchFamily="34" charset="0"/>
              </a:rPr>
              <a:t>– bis heute</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Tree>
    <p:extLst>
      <p:ext uri="{BB962C8B-B14F-4D97-AF65-F5344CB8AC3E}">
        <p14:creationId xmlns:p14="http://schemas.microsoft.com/office/powerpoint/2010/main" val="282010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404711"/>
          </a:xfrm>
        </p:spPr>
        <p:txBody>
          <a:bodyPr>
            <a:noAutofit/>
          </a:bodyPr>
          <a:lstStyle/>
          <a:p>
            <a:r>
              <a:rPr lang="de-DE" sz="1400" dirty="0" smtClean="0">
                <a:solidFill>
                  <a:srgbClr val="0A4E4C"/>
                </a:solidFill>
                <a:latin typeface="Corbel" panose="020B0503020204020204" pitchFamily="34" charset="0"/>
              </a:rPr>
              <a:t>Reformen</a:t>
            </a:r>
            <a:endParaRPr lang="de-DE" sz="4000" dirty="0">
              <a:latin typeface="Corbel" panose="020B0503020204020204" pitchFamily="34" charset="0"/>
            </a:endParaRPr>
          </a:p>
        </p:txBody>
      </p:sp>
      <p:sp>
        <p:nvSpPr>
          <p:cNvPr id="2" name="Inhaltsplatzhalter 1"/>
          <p:cNvSpPr>
            <a:spLocks noGrp="1"/>
          </p:cNvSpPr>
          <p:nvPr>
            <p:ph idx="1"/>
          </p:nvPr>
        </p:nvSpPr>
        <p:spPr>
          <a:xfrm>
            <a:off x="704057" y="3046765"/>
            <a:ext cx="3810794" cy="1743083"/>
          </a:xfrm>
        </p:spPr>
        <p:txBody>
          <a:bodyPr>
            <a:normAutofit/>
          </a:bodyPr>
          <a:lstStyle/>
          <a:p>
            <a:pPr marL="0" indent="0">
              <a:buNone/>
            </a:pPr>
            <a:r>
              <a:rPr lang="de-DE" sz="4400" dirty="0">
                <a:latin typeface="Corbel" panose="020B0503020204020204" pitchFamily="34" charset="0"/>
              </a:rPr>
              <a:t>Metajournale ab 1715 </a:t>
            </a:r>
          </a:p>
          <a:p>
            <a:pPr marL="0" indent="0">
              <a:buNone/>
            </a:pPr>
            <a:endParaRPr lang="de-DE" sz="4400" dirty="0">
              <a:latin typeface="Corbel" panose="020B0503020204020204" pitchFamily="34" charset="0"/>
            </a:endParaRPr>
          </a:p>
        </p:txBody>
      </p:sp>
      <p:sp>
        <p:nvSpPr>
          <p:cNvPr id="3" name="Rechteck 2"/>
          <p:cNvSpPr/>
          <p:nvPr/>
        </p:nvSpPr>
        <p:spPr>
          <a:xfrm>
            <a:off x="4514851" y="1292439"/>
            <a:ext cx="5771176" cy="1754326"/>
          </a:xfrm>
          <a:prstGeom prst="rect">
            <a:avLst/>
          </a:prstGeom>
        </p:spPr>
        <p:txBody>
          <a:bodyPr wrap="square">
            <a:spAutoFit/>
          </a:bodyPr>
          <a:lstStyle/>
          <a:p>
            <a:r>
              <a:rPr lang="de-DE" sz="3600" dirty="0" smtClean="0">
                <a:latin typeface="Corbel" panose="020B0503020204020204" pitchFamily="34" charset="0"/>
              </a:rPr>
              <a:t>„Gelehrte Zeitungen“ mit mehreren Lieferungen pro Woche</a:t>
            </a:r>
            <a:endParaRPr lang="de-DE" sz="3600" dirty="0">
              <a:latin typeface="Corbel" panose="020B0503020204020204" pitchFamily="34" charset="0"/>
            </a:endParaRPr>
          </a:p>
        </p:txBody>
      </p:sp>
      <p:sp>
        <p:nvSpPr>
          <p:cNvPr id="6" name="Textfeld 5"/>
          <p:cNvSpPr txBox="1"/>
          <p:nvPr/>
        </p:nvSpPr>
        <p:spPr>
          <a:xfrm>
            <a:off x="5764780" y="4016962"/>
            <a:ext cx="5249636" cy="646331"/>
          </a:xfrm>
          <a:prstGeom prst="rect">
            <a:avLst/>
          </a:prstGeom>
          <a:noFill/>
        </p:spPr>
        <p:txBody>
          <a:bodyPr wrap="square" rtlCol="0">
            <a:spAutoFit/>
          </a:bodyPr>
          <a:lstStyle/>
          <a:p>
            <a:r>
              <a:rPr lang="de-DE" dirty="0" smtClean="0"/>
              <a:t>entwickeln eine neuartige Distanz gegenüber dem Meinungsstreit</a:t>
            </a:r>
            <a:endParaRPr lang="de-DE" dirty="0"/>
          </a:p>
        </p:txBody>
      </p:sp>
      <p:sp>
        <p:nvSpPr>
          <p:cNvPr id="8" name="Textfeld 7"/>
          <p:cNvSpPr txBox="1"/>
          <p:nvPr/>
        </p:nvSpPr>
        <p:spPr>
          <a:xfrm>
            <a:off x="5764780" y="3362333"/>
            <a:ext cx="5249636" cy="646331"/>
          </a:xfrm>
          <a:prstGeom prst="rect">
            <a:avLst/>
          </a:prstGeom>
          <a:noFill/>
        </p:spPr>
        <p:txBody>
          <a:bodyPr wrap="square" rtlCol="0">
            <a:spAutoFit/>
          </a:bodyPr>
          <a:lstStyle/>
          <a:p>
            <a:r>
              <a:rPr lang="de-DE" dirty="0" smtClean="0"/>
              <a:t>lösen das Problem des abhanden kommenden Überblicks durch Tagesberichterstattung</a:t>
            </a:r>
            <a:endParaRPr lang="de-DE" dirty="0"/>
          </a:p>
        </p:txBody>
      </p:sp>
      <p:sp>
        <p:nvSpPr>
          <p:cNvPr id="9" name="Textfeld 8"/>
          <p:cNvSpPr txBox="1"/>
          <p:nvPr/>
        </p:nvSpPr>
        <p:spPr>
          <a:xfrm>
            <a:off x="5764780" y="4789848"/>
            <a:ext cx="5249636" cy="646331"/>
          </a:xfrm>
          <a:prstGeom prst="rect">
            <a:avLst/>
          </a:prstGeom>
          <a:noFill/>
        </p:spPr>
        <p:txBody>
          <a:bodyPr wrap="square" rtlCol="0">
            <a:spAutoFit/>
          </a:bodyPr>
          <a:lstStyle/>
          <a:p>
            <a:r>
              <a:rPr lang="de-DE" dirty="0" smtClean="0"/>
              <a:t>regulieren den Buchmarkt und den bisherigen Journalmarkt</a:t>
            </a:r>
            <a:endParaRPr lang="de-DE" dirty="0"/>
          </a:p>
        </p:txBody>
      </p:sp>
    </p:spTree>
    <p:extLst>
      <p:ext uri="{BB962C8B-B14F-4D97-AF65-F5344CB8AC3E}">
        <p14:creationId xmlns:p14="http://schemas.microsoft.com/office/powerpoint/2010/main" val="8414463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404711"/>
          </a:xfrm>
        </p:spPr>
        <p:txBody>
          <a:bodyPr>
            <a:noAutofit/>
          </a:bodyPr>
          <a:lstStyle/>
          <a:p>
            <a:r>
              <a:rPr lang="de-DE" sz="1400" dirty="0" smtClean="0">
                <a:solidFill>
                  <a:srgbClr val="0A4E4C"/>
                </a:solidFill>
                <a:latin typeface="Corbel" panose="020B0503020204020204" pitchFamily="34" charset="0"/>
              </a:rPr>
              <a:t>Reformen</a:t>
            </a:r>
            <a:endParaRPr lang="de-DE" sz="4000" dirty="0">
              <a:latin typeface="Corbel" panose="020B0503020204020204" pitchFamily="34" charset="0"/>
            </a:endParaRPr>
          </a:p>
        </p:txBody>
      </p:sp>
      <p:sp>
        <p:nvSpPr>
          <p:cNvPr id="2" name="Inhaltsplatzhalter 1"/>
          <p:cNvSpPr>
            <a:spLocks noGrp="1"/>
          </p:cNvSpPr>
          <p:nvPr>
            <p:ph idx="1"/>
          </p:nvPr>
        </p:nvSpPr>
        <p:spPr>
          <a:xfrm>
            <a:off x="1365363" y="3169502"/>
            <a:ext cx="3280115" cy="961899"/>
          </a:xfrm>
        </p:spPr>
        <p:txBody>
          <a:bodyPr>
            <a:normAutofit fontScale="85000" lnSpcReduction="20000"/>
          </a:bodyPr>
          <a:lstStyle/>
          <a:p>
            <a:pPr marL="0" indent="0">
              <a:buNone/>
            </a:pPr>
            <a:r>
              <a:rPr lang="de-DE" sz="4400" dirty="0" smtClean="0">
                <a:latin typeface="Corbel" panose="020B0503020204020204" pitchFamily="34" charset="0"/>
              </a:rPr>
              <a:t>Auswahl in der Breite</a:t>
            </a:r>
            <a:endParaRPr lang="de-DE" sz="4400" dirty="0">
              <a:latin typeface="Corbel" panose="020B0503020204020204" pitchFamily="34" charset="0"/>
            </a:endParaRPr>
          </a:p>
        </p:txBody>
      </p:sp>
      <p:sp>
        <p:nvSpPr>
          <p:cNvPr id="3" name="Rechteck 2"/>
          <p:cNvSpPr/>
          <p:nvPr/>
        </p:nvSpPr>
        <p:spPr>
          <a:xfrm>
            <a:off x="5128146" y="1969173"/>
            <a:ext cx="3899978" cy="1200329"/>
          </a:xfrm>
          <a:prstGeom prst="rect">
            <a:avLst/>
          </a:prstGeom>
        </p:spPr>
        <p:txBody>
          <a:bodyPr wrap="none">
            <a:spAutoFit/>
          </a:bodyPr>
          <a:lstStyle/>
          <a:p>
            <a:r>
              <a:rPr lang="de-DE" sz="3600" dirty="0" smtClean="0">
                <a:latin typeface="Corbel" panose="020B0503020204020204" pitchFamily="34" charset="0"/>
              </a:rPr>
              <a:t>Magazine</a:t>
            </a:r>
            <a:br>
              <a:rPr lang="de-DE" sz="3600" dirty="0" smtClean="0">
                <a:latin typeface="Corbel" panose="020B0503020204020204" pitchFamily="34" charset="0"/>
              </a:rPr>
            </a:br>
            <a:r>
              <a:rPr lang="de-DE" sz="3600" dirty="0" smtClean="0">
                <a:latin typeface="Corbel" panose="020B0503020204020204" pitchFamily="34" charset="0"/>
              </a:rPr>
              <a:t>ab den 1730er Jahre</a:t>
            </a:r>
            <a:endParaRPr lang="de-DE" sz="3600" dirty="0">
              <a:latin typeface="Corbel" panose="020B0503020204020204" pitchFamily="34" charset="0"/>
            </a:endParaRPr>
          </a:p>
        </p:txBody>
      </p:sp>
      <p:sp>
        <p:nvSpPr>
          <p:cNvPr id="6" name="Textfeld 5"/>
          <p:cNvSpPr txBox="1"/>
          <p:nvPr/>
        </p:nvSpPr>
        <p:spPr>
          <a:xfrm>
            <a:off x="5764780" y="4139566"/>
            <a:ext cx="5249636" cy="369332"/>
          </a:xfrm>
          <a:prstGeom prst="rect">
            <a:avLst/>
          </a:prstGeom>
          <a:noFill/>
        </p:spPr>
        <p:txBody>
          <a:bodyPr wrap="square" rtlCol="0">
            <a:spAutoFit/>
          </a:bodyPr>
          <a:lstStyle/>
          <a:p>
            <a:r>
              <a:rPr lang="de-DE" dirty="0" smtClean="0"/>
              <a:t>Erlauben es, Debatten nachzuzeichnen</a:t>
            </a:r>
            <a:endParaRPr lang="de-DE" dirty="0"/>
          </a:p>
        </p:txBody>
      </p:sp>
      <p:sp>
        <p:nvSpPr>
          <p:cNvPr id="8" name="Textfeld 7"/>
          <p:cNvSpPr txBox="1"/>
          <p:nvPr/>
        </p:nvSpPr>
        <p:spPr>
          <a:xfrm>
            <a:off x="5764780" y="3362333"/>
            <a:ext cx="5249636" cy="646331"/>
          </a:xfrm>
          <a:prstGeom prst="rect">
            <a:avLst/>
          </a:prstGeom>
          <a:noFill/>
        </p:spPr>
        <p:txBody>
          <a:bodyPr wrap="square" rtlCol="0">
            <a:spAutoFit/>
          </a:bodyPr>
          <a:lstStyle/>
          <a:p>
            <a:r>
              <a:rPr lang="de-DE" dirty="0" smtClean="0"/>
              <a:t>Bieten gegenüber der Fläche der Meldungen einen Fokus der Auswahl</a:t>
            </a:r>
            <a:endParaRPr lang="de-DE" dirty="0"/>
          </a:p>
        </p:txBody>
      </p:sp>
    </p:spTree>
    <p:extLst>
      <p:ext uri="{BB962C8B-B14F-4D97-AF65-F5344CB8AC3E}">
        <p14:creationId xmlns:p14="http://schemas.microsoft.com/office/powerpoint/2010/main" val="31224378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404711"/>
          </a:xfrm>
        </p:spPr>
        <p:txBody>
          <a:bodyPr>
            <a:noAutofit/>
          </a:bodyPr>
          <a:lstStyle/>
          <a:p>
            <a:r>
              <a:rPr lang="de-DE" sz="1400" dirty="0" smtClean="0">
                <a:solidFill>
                  <a:srgbClr val="0A4E4C"/>
                </a:solidFill>
                <a:latin typeface="Corbel" panose="020B0503020204020204" pitchFamily="34" charset="0"/>
              </a:rPr>
              <a:t>Reformen</a:t>
            </a:r>
            <a:endParaRPr lang="de-DE" sz="4000" dirty="0">
              <a:latin typeface="Corbel" panose="020B0503020204020204" pitchFamily="34" charset="0"/>
            </a:endParaRPr>
          </a:p>
        </p:txBody>
      </p:sp>
      <p:sp>
        <p:nvSpPr>
          <p:cNvPr id="2" name="Inhaltsplatzhalter 1"/>
          <p:cNvSpPr>
            <a:spLocks noGrp="1"/>
          </p:cNvSpPr>
          <p:nvPr>
            <p:ph idx="1"/>
          </p:nvPr>
        </p:nvSpPr>
        <p:spPr>
          <a:xfrm>
            <a:off x="704056" y="3046765"/>
            <a:ext cx="4978287" cy="2309006"/>
          </a:xfrm>
        </p:spPr>
        <p:txBody>
          <a:bodyPr>
            <a:normAutofit/>
          </a:bodyPr>
          <a:lstStyle/>
          <a:p>
            <a:pPr marL="0" indent="0">
              <a:buNone/>
            </a:pPr>
            <a:r>
              <a:rPr lang="de-DE" sz="4400" dirty="0" smtClean="0">
                <a:latin typeface="Corbel" panose="020B0503020204020204" pitchFamily="34" charset="0"/>
              </a:rPr>
              <a:t>Nationale</a:t>
            </a:r>
            <a:br>
              <a:rPr lang="de-DE" sz="4400" dirty="0" smtClean="0">
                <a:latin typeface="Corbel" panose="020B0503020204020204" pitchFamily="34" charset="0"/>
              </a:rPr>
            </a:br>
            <a:r>
              <a:rPr lang="de-DE" sz="4400" dirty="0" smtClean="0">
                <a:latin typeface="Corbel" panose="020B0503020204020204" pitchFamily="34" charset="0"/>
              </a:rPr>
              <a:t>Rezensionsorgane </a:t>
            </a:r>
            <a:br>
              <a:rPr lang="de-DE" sz="4400" dirty="0" smtClean="0">
                <a:latin typeface="Corbel" panose="020B0503020204020204" pitchFamily="34" charset="0"/>
              </a:rPr>
            </a:br>
            <a:r>
              <a:rPr lang="de-DE" sz="4400" dirty="0" smtClean="0">
                <a:latin typeface="Corbel" panose="020B0503020204020204" pitchFamily="34" charset="0"/>
              </a:rPr>
              <a:t>des Gesamtmarktes</a:t>
            </a:r>
            <a:endParaRPr lang="de-DE" sz="4400" dirty="0">
              <a:latin typeface="Corbel" panose="020B0503020204020204" pitchFamily="34" charset="0"/>
            </a:endParaRPr>
          </a:p>
        </p:txBody>
      </p:sp>
      <p:sp>
        <p:nvSpPr>
          <p:cNvPr id="3" name="Rechteck 2"/>
          <p:cNvSpPr/>
          <p:nvPr/>
        </p:nvSpPr>
        <p:spPr>
          <a:xfrm>
            <a:off x="4907711" y="2392136"/>
            <a:ext cx="5933356" cy="646331"/>
          </a:xfrm>
          <a:prstGeom prst="rect">
            <a:avLst/>
          </a:prstGeom>
        </p:spPr>
        <p:txBody>
          <a:bodyPr wrap="none">
            <a:spAutoFit/>
          </a:bodyPr>
          <a:lstStyle/>
          <a:p>
            <a:r>
              <a:rPr lang="de-DE" sz="3600" i="1" dirty="0" smtClean="0">
                <a:latin typeface="Corbel" panose="020B0503020204020204" pitchFamily="34" charset="0"/>
              </a:rPr>
              <a:t>Allgemeine deutsche Bibliothek</a:t>
            </a:r>
            <a:endParaRPr lang="de-DE" sz="3600" i="1" dirty="0">
              <a:latin typeface="Corbel" panose="020B0503020204020204" pitchFamily="34" charset="0"/>
            </a:endParaRPr>
          </a:p>
        </p:txBody>
      </p:sp>
      <p:sp>
        <p:nvSpPr>
          <p:cNvPr id="6" name="Textfeld 5"/>
          <p:cNvSpPr txBox="1"/>
          <p:nvPr/>
        </p:nvSpPr>
        <p:spPr>
          <a:xfrm>
            <a:off x="6671016" y="4139566"/>
            <a:ext cx="5249636" cy="369332"/>
          </a:xfrm>
          <a:prstGeom prst="rect">
            <a:avLst/>
          </a:prstGeom>
          <a:noFill/>
        </p:spPr>
        <p:txBody>
          <a:bodyPr wrap="square" rtlCol="0">
            <a:spAutoFit/>
          </a:bodyPr>
          <a:lstStyle/>
          <a:p>
            <a:r>
              <a:rPr lang="de-DE" dirty="0" smtClean="0"/>
              <a:t>Erlauben es Gesamttrends zu setzen</a:t>
            </a:r>
            <a:endParaRPr lang="de-DE" dirty="0"/>
          </a:p>
        </p:txBody>
      </p:sp>
      <p:sp>
        <p:nvSpPr>
          <p:cNvPr id="8" name="Textfeld 7"/>
          <p:cNvSpPr txBox="1"/>
          <p:nvPr/>
        </p:nvSpPr>
        <p:spPr>
          <a:xfrm>
            <a:off x="6671016" y="3412808"/>
            <a:ext cx="5249636" cy="646331"/>
          </a:xfrm>
          <a:prstGeom prst="rect">
            <a:avLst/>
          </a:prstGeom>
          <a:noFill/>
        </p:spPr>
        <p:txBody>
          <a:bodyPr wrap="square" rtlCol="0">
            <a:spAutoFit/>
          </a:bodyPr>
          <a:lstStyle/>
          <a:p>
            <a:r>
              <a:rPr lang="de-DE" dirty="0" smtClean="0"/>
              <a:t>Intensivieren die Rückkopplung gegenüber dem Markt</a:t>
            </a:r>
            <a:endParaRPr lang="de-DE" dirty="0"/>
          </a:p>
        </p:txBody>
      </p:sp>
    </p:spTree>
    <p:extLst>
      <p:ext uri="{BB962C8B-B14F-4D97-AF65-F5344CB8AC3E}">
        <p14:creationId xmlns:p14="http://schemas.microsoft.com/office/powerpoint/2010/main" val="12565299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Eine neue Debattenlandschaft</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Tree>
    <p:extLst>
      <p:ext uri="{BB962C8B-B14F-4D97-AF65-F5344CB8AC3E}">
        <p14:creationId xmlns:p14="http://schemas.microsoft.com/office/powerpoint/2010/main" val="29492571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3377" y="1109891"/>
            <a:ext cx="2361466" cy="5356224"/>
          </a:xfrm>
        </p:spPr>
        <p:txBody>
          <a:bodyPr>
            <a:noAutofit/>
          </a:bodyPr>
          <a:lstStyle/>
          <a:p>
            <a:r>
              <a:rPr lang="de-DE" sz="2400" dirty="0" smtClean="0">
                <a:solidFill>
                  <a:srgbClr val="0A4E4C"/>
                </a:solidFill>
                <a:latin typeface="Corbel" panose="020B0503020204020204" pitchFamily="34" charset="0"/>
              </a:rPr>
              <a:t>Der „Journalismus“ positioniert sich gegenüber der Literaturdebatte und den Wissenschaften</a:t>
            </a:r>
            <a:endParaRPr lang="de-DE" sz="2400" dirty="0">
              <a:latin typeface="Corbel" panose="020B0503020204020204" pitchFamily="34" charset="0"/>
            </a:endParaRPr>
          </a:p>
        </p:txBody>
      </p:sp>
      <p:sp>
        <p:nvSpPr>
          <p:cNvPr id="2" name="Textfeld 1"/>
          <p:cNvSpPr txBox="1"/>
          <p:nvPr/>
        </p:nvSpPr>
        <p:spPr>
          <a:xfrm>
            <a:off x="2479478" y="962983"/>
            <a:ext cx="3999813" cy="830997"/>
          </a:xfrm>
          <a:prstGeom prst="rect">
            <a:avLst/>
          </a:prstGeom>
          <a:noFill/>
        </p:spPr>
        <p:txBody>
          <a:bodyPr wrap="none" rtlCol="0">
            <a:spAutoFit/>
          </a:bodyPr>
          <a:lstStyle/>
          <a:p>
            <a:r>
              <a:rPr lang="de-DE" sz="4800" dirty="0" smtClean="0">
                <a:latin typeface="Garamond" panose="02020404030301010803" pitchFamily="18" charset="0"/>
              </a:rPr>
              <a:t>Literaturdebatte</a:t>
            </a:r>
            <a:endParaRPr lang="de-DE" sz="4800" dirty="0">
              <a:latin typeface="Garamond" panose="02020404030301010803" pitchFamily="18" charset="0"/>
            </a:endParaRPr>
          </a:p>
        </p:txBody>
      </p:sp>
      <p:sp>
        <p:nvSpPr>
          <p:cNvPr id="5" name="Textfeld 4"/>
          <p:cNvSpPr txBox="1"/>
          <p:nvPr/>
        </p:nvSpPr>
        <p:spPr>
          <a:xfrm>
            <a:off x="8409214" y="962983"/>
            <a:ext cx="3603172" cy="830997"/>
          </a:xfrm>
          <a:prstGeom prst="rect">
            <a:avLst/>
          </a:prstGeom>
          <a:noFill/>
        </p:spPr>
        <p:txBody>
          <a:bodyPr wrap="square" rtlCol="0">
            <a:spAutoFit/>
          </a:bodyPr>
          <a:lstStyle/>
          <a:p>
            <a:r>
              <a:rPr lang="de-DE" sz="4800" dirty="0" smtClean="0">
                <a:latin typeface="Impact" panose="020B0806030902050204" pitchFamily="34" charset="0"/>
              </a:rPr>
              <a:t>Journalismus</a:t>
            </a:r>
            <a:endParaRPr lang="de-DE" sz="4800" dirty="0">
              <a:latin typeface="Impact" panose="020B0806030902050204" pitchFamily="34" charset="0"/>
            </a:endParaRPr>
          </a:p>
        </p:txBody>
      </p:sp>
      <p:sp>
        <p:nvSpPr>
          <p:cNvPr id="6" name="Textfeld 5"/>
          <p:cNvSpPr txBox="1"/>
          <p:nvPr/>
        </p:nvSpPr>
        <p:spPr>
          <a:xfrm>
            <a:off x="4701792" y="5418366"/>
            <a:ext cx="5368777" cy="830997"/>
          </a:xfrm>
          <a:prstGeom prst="rect">
            <a:avLst/>
          </a:prstGeom>
          <a:noFill/>
        </p:spPr>
        <p:txBody>
          <a:bodyPr wrap="none" rtlCol="0">
            <a:spAutoFit/>
          </a:bodyPr>
          <a:lstStyle/>
          <a:p>
            <a:r>
              <a:rPr lang="de-DE" sz="4800" dirty="0" smtClean="0">
                <a:latin typeface="Lucida Console" panose="020B0609040504020204" pitchFamily="49" charset="0"/>
              </a:rPr>
              <a:t>Wissenschaften</a:t>
            </a:r>
            <a:endParaRPr lang="de-DE" sz="4800" dirty="0">
              <a:latin typeface="Lucida Console" panose="020B0609040504020204" pitchFamily="49" charset="0"/>
            </a:endParaRPr>
          </a:p>
        </p:txBody>
      </p:sp>
      <p:sp>
        <p:nvSpPr>
          <p:cNvPr id="4" name="Gleichschenkliges Dreieck 3"/>
          <p:cNvSpPr/>
          <p:nvPr/>
        </p:nvSpPr>
        <p:spPr>
          <a:xfrm>
            <a:off x="6757857" y="2784023"/>
            <a:ext cx="1060704" cy="914400"/>
          </a:xfrm>
          <a:prstGeom prst="triangle">
            <a:avLst/>
          </a:prstGeom>
          <a:solidFill>
            <a:srgbClr val="00D6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rechts 7"/>
          <p:cNvSpPr/>
          <p:nvPr/>
        </p:nvSpPr>
        <p:spPr>
          <a:xfrm rot="19913039">
            <a:off x="7327917" y="1977263"/>
            <a:ext cx="2600734" cy="13389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Pfeil nach rechts 8"/>
          <p:cNvSpPr/>
          <p:nvPr/>
        </p:nvSpPr>
        <p:spPr>
          <a:xfrm rot="12638293">
            <a:off x="4893952" y="1977262"/>
            <a:ext cx="2370468" cy="13389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rechts 9"/>
          <p:cNvSpPr/>
          <p:nvPr/>
        </p:nvSpPr>
        <p:spPr>
          <a:xfrm rot="5400000">
            <a:off x="6325113" y="3910983"/>
            <a:ext cx="1926190" cy="13389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Picture 2" descr="C:\Users\OlafS\Pictures\Buchseiten\1715 Gundlingiana 1 (Tite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6083348" y="2606705"/>
            <a:ext cx="2409719" cy="1973749"/>
          </a:xfrm>
          <a:noFill/>
        </p:spPr>
      </p:pic>
    </p:spTree>
    <p:extLst>
      <p:ext uri="{BB962C8B-B14F-4D97-AF65-F5344CB8AC3E}">
        <p14:creationId xmlns:p14="http://schemas.microsoft.com/office/powerpoint/2010/main" val="4463940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933" y="4555218"/>
            <a:ext cx="2688037" cy="1404711"/>
          </a:xfrm>
        </p:spPr>
        <p:txBody>
          <a:bodyPr>
            <a:noAutofit/>
          </a:bodyPr>
          <a:lstStyle/>
          <a:p>
            <a:r>
              <a:rPr lang="de-DE" sz="2400" dirty="0" smtClean="0">
                <a:solidFill>
                  <a:srgbClr val="0A4E4C"/>
                </a:solidFill>
                <a:latin typeface="Corbel" panose="020B0503020204020204" pitchFamily="34" charset="0"/>
              </a:rPr>
              <a:t>Die „Literaturdebatte“ </a:t>
            </a:r>
            <a:br>
              <a:rPr lang="de-DE" sz="2400" dirty="0" smtClean="0">
                <a:solidFill>
                  <a:srgbClr val="0A4E4C"/>
                </a:solidFill>
                <a:latin typeface="Corbel" panose="020B0503020204020204" pitchFamily="34" charset="0"/>
              </a:rPr>
            </a:br>
            <a:r>
              <a:rPr lang="de-DE" sz="2400" dirty="0" smtClean="0">
                <a:solidFill>
                  <a:srgbClr val="0A4E4C"/>
                </a:solidFill>
                <a:latin typeface="Corbel" panose="020B0503020204020204" pitchFamily="34" charset="0"/>
              </a:rPr>
              <a:t>distanziert sich von den Wissenschaften</a:t>
            </a:r>
            <a:endParaRPr lang="de-DE" sz="2400" dirty="0">
              <a:latin typeface="Corbel" panose="020B0503020204020204" pitchFamily="34" charset="0"/>
            </a:endParaRP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16479" y="570819"/>
            <a:ext cx="3907176" cy="2930383"/>
          </a:xfr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526" y="1869621"/>
            <a:ext cx="5908901" cy="4727121"/>
          </a:xfrm>
          <a:prstGeom prst="rect">
            <a:avLst/>
          </a:prstGeom>
        </p:spPr>
      </p:pic>
      <p:sp>
        <p:nvSpPr>
          <p:cNvPr id="6" name="Textfeld 5"/>
          <p:cNvSpPr txBox="1"/>
          <p:nvPr/>
        </p:nvSpPr>
        <p:spPr>
          <a:xfrm>
            <a:off x="3170067" y="3501202"/>
            <a:ext cx="651140" cy="369332"/>
          </a:xfrm>
          <a:prstGeom prst="rect">
            <a:avLst/>
          </a:prstGeom>
          <a:noFill/>
        </p:spPr>
        <p:txBody>
          <a:bodyPr wrap="none" rtlCol="0">
            <a:spAutoFit/>
          </a:bodyPr>
          <a:lstStyle/>
          <a:p>
            <a:r>
              <a:rPr lang="de-DE" dirty="0" smtClean="0"/>
              <a:t>1690</a:t>
            </a:r>
            <a:endParaRPr lang="de-DE" dirty="0"/>
          </a:p>
        </p:txBody>
      </p:sp>
      <p:sp>
        <p:nvSpPr>
          <p:cNvPr id="10" name="Textfeld 9"/>
          <p:cNvSpPr txBox="1"/>
          <p:nvPr/>
        </p:nvSpPr>
        <p:spPr>
          <a:xfrm>
            <a:off x="5281289" y="4735286"/>
            <a:ext cx="616515" cy="369332"/>
          </a:xfrm>
          <a:prstGeom prst="rect">
            <a:avLst/>
          </a:prstGeom>
          <a:noFill/>
        </p:spPr>
        <p:txBody>
          <a:bodyPr wrap="none" rtlCol="0">
            <a:spAutoFit/>
          </a:bodyPr>
          <a:lstStyle/>
          <a:p>
            <a:r>
              <a:rPr lang="de-DE" dirty="0" smtClean="0"/>
              <a:t>2017</a:t>
            </a:r>
            <a:endParaRPr lang="de-DE" dirty="0"/>
          </a:p>
        </p:txBody>
      </p:sp>
      <p:cxnSp>
        <p:nvCxnSpPr>
          <p:cNvPr id="14" name="Gerade Verbindung mit Pfeil 13"/>
          <p:cNvCxnSpPr/>
          <p:nvPr/>
        </p:nvCxnSpPr>
        <p:spPr>
          <a:xfrm>
            <a:off x="5123655" y="2873829"/>
            <a:ext cx="599509" cy="2367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1909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3776" y="1422187"/>
            <a:ext cx="10262858" cy="4595110"/>
          </a:xfrm>
        </p:spPr>
      </p:pic>
    </p:spTree>
    <p:extLst>
      <p:ext uri="{BB962C8B-B14F-4D97-AF65-F5344CB8AC3E}">
        <p14:creationId xmlns:p14="http://schemas.microsoft.com/office/powerpoint/2010/main" val="4512508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4" y="987425"/>
            <a:ext cx="2696201" cy="1404711"/>
          </a:xfrm>
        </p:spPr>
        <p:txBody>
          <a:bodyPr>
            <a:noAutofit/>
          </a:bodyPr>
          <a:lstStyle/>
          <a:p>
            <a:r>
              <a:rPr lang="de-DE" sz="2400" dirty="0" smtClean="0">
                <a:solidFill>
                  <a:srgbClr val="0A4E4C"/>
                </a:solidFill>
                <a:latin typeface="Corbel" panose="020B0503020204020204" pitchFamily="34" charset="0"/>
              </a:rPr>
              <a:t>Die Wissenschaften distanzieren sich vom „Meinungsstreit“</a:t>
            </a:r>
            <a:endParaRPr lang="de-DE" sz="2400" dirty="0">
              <a:latin typeface="Corbel" panose="020B0503020204020204" pitchFamily="34" charset="0"/>
            </a:endParaRPr>
          </a:p>
        </p:txBody>
      </p:sp>
      <p:sp>
        <p:nvSpPr>
          <p:cNvPr id="2" name="Inhaltsplatzhalter 1"/>
          <p:cNvSpPr>
            <a:spLocks noGrp="1"/>
          </p:cNvSpPr>
          <p:nvPr>
            <p:ph idx="1"/>
          </p:nvPr>
        </p:nvSpPr>
        <p:spPr>
          <a:xfrm>
            <a:off x="704056" y="2767693"/>
            <a:ext cx="9787845" cy="1330778"/>
          </a:xfrm>
        </p:spPr>
        <p:txBody>
          <a:bodyPr>
            <a:normAutofit/>
          </a:bodyPr>
          <a:lstStyle/>
          <a:p>
            <a:pPr marL="0" indent="0">
              <a:buNone/>
            </a:pPr>
            <a:r>
              <a:rPr lang="de-DE" sz="4400" dirty="0" smtClean="0">
                <a:latin typeface="Corbel" panose="020B0503020204020204" pitchFamily="34" charset="0"/>
              </a:rPr>
              <a:t>Der „</a:t>
            </a:r>
            <a:r>
              <a:rPr lang="de-DE" sz="4400" dirty="0" err="1" smtClean="0">
                <a:latin typeface="Corbel" panose="020B0503020204020204" pitchFamily="34" charset="0"/>
              </a:rPr>
              <a:t>theoretical</a:t>
            </a:r>
            <a:r>
              <a:rPr lang="de-DE" sz="4400" dirty="0" smtClean="0">
                <a:latin typeface="Corbel" panose="020B0503020204020204" pitchFamily="34" charset="0"/>
              </a:rPr>
              <a:t> turn“ der 1740er und 1750er Jahre</a:t>
            </a:r>
            <a:endParaRPr lang="de-DE" sz="4400" dirty="0">
              <a:latin typeface="Corbel" panose="020B0503020204020204" pitchFamily="34" charset="0"/>
            </a:endParaRPr>
          </a:p>
        </p:txBody>
      </p:sp>
      <p:sp>
        <p:nvSpPr>
          <p:cNvPr id="8" name="Textfeld 7"/>
          <p:cNvSpPr txBox="1"/>
          <p:nvPr/>
        </p:nvSpPr>
        <p:spPr>
          <a:xfrm>
            <a:off x="1379764" y="4324233"/>
            <a:ext cx="8164286" cy="369332"/>
          </a:xfrm>
          <a:prstGeom prst="rect">
            <a:avLst/>
          </a:prstGeom>
          <a:noFill/>
        </p:spPr>
        <p:txBody>
          <a:bodyPr wrap="square" rtlCol="0">
            <a:spAutoFit/>
          </a:bodyPr>
          <a:lstStyle/>
          <a:p>
            <a:r>
              <a:rPr lang="de-DE" dirty="0" smtClean="0"/>
              <a:t>Von der persönlichen „Meinung“ (die mit </a:t>
            </a:r>
            <a:r>
              <a:rPr lang="de-DE" dirty="0" err="1" smtClean="0"/>
              <a:t>Judicium</a:t>
            </a:r>
            <a:r>
              <a:rPr lang="de-DE" dirty="0" smtClean="0"/>
              <a:t> und Erudition gewinnt</a:t>
            </a:r>
            <a:r>
              <a:rPr lang="de-DE" dirty="0" smtClean="0"/>
              <a:t>)…</a:t>
            </a:r>
            <a:endParaRPr lang="de-DE" dirty="0"/>
          </a:p>
        </p:txBody>
      </p:sp>
      <p:sp>
        <p:nvSpPr>
          <p:cNvPr id="9" name="Textfeld 8"/>
          <p:cNvSpPr txBox="1"/>
          <p:nvPr/>
        </p:nvSpPr>
        <p:spPr>
          <a:xfrm>
            <a:off x="4087586" y="4824468"/>
            <a:ext cx="7628165" cy="369332"/>
          </a:xfrm>
          <a:prstGeom prst="rect">
            <a:avLst/>
          </a:prstGeom>
          <a:noFill/>
        </p:spPr>
        <p:txBody>
          <a:bodyPr wrap="square" rtlCol="0">
            <a:spAutoFit/>
          </a:bodyPr>
          <a:lstStyle/>
          <a:p>
            <a:r>
              <a:rPr lang="de-DE" dirty="0" smtClean="0"/>
              <a:t>…zur </a:t>
            </a:r>
            <a:r>
              <a:rPr lang="de-DE" dirty="0" smtClean="0"/>
              <a:t>Position die „theoretisch“ wissenschaftlich unangreifbar sein müsste</a:t>
            </a:r>
            <a:endParaRPr lang="de-DE" dirty="0"/>
          </a:p>
        </p:txBody>
      </p:sp>
      <p:sp>
        <p:nvSpPr>
          <p:cNvPr id="6" name="Textfeld 5"/>
          <p:cNvSpPr txBox="1"/>
          <p:nvPr/>
        </p:nvSpPr>
        <p:spPr>
          <a:xfrm>
            <a:off x="4011386" y="6157968"/>
            <a:ext cx="7628165" cy="369332"/>
          </a:xfrm>
          <a:prstGeom prst="rect">
            <a:avLst/>
          </a:prstGeom>
          <a:noFill/>
        </p:spPr>
        <p:txBody>
          <a:bodyPr wrap="square" rtlCol="0">
            <a:spAutoFit/>
          </a:bodyPr>
          <a:lstStyle/>
          <a:p>
            <a:r>
              <a:rPr lang="de-DE" dirty="0" smtClean="0"/>
              <a:t>keine konfliktfreie Entwicklung</a:t>
            </a:r>
            <a:endParaRPr lang="de-DE" dirty="0"/>
          </a:p>
        </p:txBody>
      </p:sp>
    </p:spTree>
    <p:extLst>
      <p:ext uri="{BB962C8B-B14F-4D97-AF65-F5344CB8AC3E}">
        <p14:creationId xmlns:p14="http://schemas.microsoft.com/office/powerpoint/2010/main" val="40731067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0243" y="5543551"/>
            <a:ext cx="10393136" cy="603703"/>
          </a:xfrm>
        </p:spPr>
        <p:txBody>
          <a:bodyPr>
            <a:noAutofit/>
          </a:bodyPr>
          <a:lstStyle/>
          <a:p>
            <a:r>
              <a:rPr lang="de-DE" sz="2400" dirty="0" smtClean="0">
                <a:latin typeface="Corbel" panose="020B0503020204020204" pitchFamily="34" charset="0"/>
              </a:rPr>
              <a:t>Einzelne Journale bleiben sich (fatalerweise) treu – Stabilisierung in der Nische</a:t>
            </a:r>
            <a:endParaRPr lang="de-DE" sz="2400" dirty="0">
              <a:latin typeface="Corbel" panose="020B0503020204020204" pitchFamily="34" charset="0"/>
            </a:endParaRPr>
          </a:p>
        </p:txBody>
      </p:sp>
      <p:pic>
        <p:nvPicPr>
          <p:cNvPr id="3" name="Inhaltsplatzhalt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11384" y="440871"/>
            <a:ext cx="8417056" cy="4996544"/>
          </a:xfrm>
        </p:spPr>
      </p:pic>
    </p:spTree>
    <p:extLst>
      <p:ext uri="{BB962C8B-B14F-4D97-AF65-F5344CB8AC3E}">
        <p14:creationId xmlns:p14="http://schemas.microsoft.com/office/powerpoint/2010/main" val="3392200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0243" y="5543551"/>
            <a:ext cx="10393136" cy="603703"/>
          </a:xfrm>
        </p:spPr>
        <p:txBody>
          <a:bodyPr>
            <a:noAutofit/>
          </a:bodyPr>
          <a:lstStyle/>
          <a:p>
            <a:r>
              <a:rPr lang="de-DE" sz="2400" dirty="0" smtClean="0">
                <a:latin typeface="Corbel" panose="020B0503020204020204" pitchFamily="34" charset="0"/>
              </a:rPr>
              <a:t>Neue Journale verlegen Schwerpunkte</a:t>
            </a:r>
            <a:endParaRPr lang="de-DE" sz="2400" dirty="0">
              <a:latin typeface="Corbel" panose="020B0503020204020204" pitchFamily="34" charset="0"/>
            </a:endParaRP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32908" y="915708"/>
            <a:ext cx="9738859" cy="4496851"/>
          </a:xfrm>
        </p:spPr>
      </p:pic>
    </p:spTree>
    <p:extLst>
      <p:ext uri="{BB962C8B-B14F-4D97-AF65-F5344CB8AC3E}">
        <p14:creationId xmlns:p14="http://schemas.microsoft.com/office/powerpoint/2010/main" val="36926864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4846" y="293914"/>
            <a:ext cx="7402911" cy="6041571"/>
          </a:xfrm>
        </p:spPr>
      </p:pic>
      <p:sp>
        <p:nvSpPr>
          <p:cNvPr id="4" name="Textplatzhalter 3"/>
          <p:cNvSpPr>
            <a:spLocks noGrp="1"/>
          </p:cNvSpPr>
          <p:nvPr>
            <p:ph type="body" sz="half" idx="2"/>
          </p:nvPr>
        </p:nvSpPr>
        <p:spPr>
          <a:xfrm>
            <a:off x="839788" y="2775856"/>
            <a:ext cx="2801483" cy="3093131"/>
          </a:xfrm>
        </p:spPr>
        <p:txBody>
          <a:bodyPr/>
          <a:lstStyle/>
          <a:p>
            <a:r>
              <a:rPr lang="de-DE" dirty="0" smtClean="0"/>
              <a:t>Der Buchmarkt auf dem Weg zu größerer Spezialisierung.</a:t>
            </a:r>
          </a:p>
          <a:p>
            <a:r>
              <a:rPr lang="de-DE" dirty="0" smtClean="0"/>
              <a:t>Das heutige Feld der Literatur ist noch nicht zusammengewachsen</a:t>
            </a:r>
            <a:endParaRPr lang="de-DE" dirty="0"/>
          </a:p>
          <a:p>
            <a:endParaRPr lang="de-DE" dirty="0"/>
          </a:p>
        </p:txBody>
      </p:sp>
    </p:spTree>
    <p:extLst>
      <p:ext uri="{BB962C8B-B14F-4D97-AF65-F5344CB8AC3E}">
        <p14:creationId xmlns:p14="http://schemas.microsoft.com/office/powerpoint/2010/main" val="12671739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0243" y="4865915"/>
            <a:ext cx="6400800" cy="1281340"/>
          </a:xfrm>
        </p:spPr>
        <p:txBody>
          <a:bodyPr>
            <a:noAutofit/>
          </a:bodyPr>
          <a:lstStyle/>
          <a:p>
            <a:r>
              <a:rPr lang="de-DE" sz="2400" dirty="0" smtClean="0">
                <a:latin typeface="Corbel" panose="020B0503020204020204" pitchFamily="34" charset="0"/>
              </a:rPr>
              <a:t>Andere Journale definieren ihren Fokus einfach unter der Hand (bei gleicher Wortdefinition ) zukunftsweisend</a:t>
            </a:r>
            <a:endParaRPr lang="de-DE" sz="2400" dirty="0">
              <a:latin typeface="Corbel" panose="020B0503020204020204" pitchFamily="34" charset="0"/>
            </a:endParaRPr>
          </a:p>
        </p:txBody>
      </p:sp>
      <p:pic>
        <p:nvPicPr>
          <p:cNvPr id="5" name="Picture 1" descr="C:\Users\OlafS\Pictures\Buchseiten\1759 Lessing, Briefe die neueste Litteratur betreffend.png"/>
          <p:cNvPicPr>
            <a:picLocks noGrp="1"/>
          </p:cNvPicPr>
          <p:nvPr>
            <p:ph idx="1"/>
          </p:nvPr>
        </p:nvPicPr>
        <p:blipFill>
          <a:blip r:embed="rId2" cstate="print"/>
          <a:srcRect/>
          <a:stretch>
            <a:fillRect/>
          </a:stretch>
        </p:blipFill>
        <p:spPr bwMode="auto">
          <a:xfrm>
            <a:off x="6944910" y="342901"/>
            <a:ext cx="4134026" cy="6335486"/>
          </a:xfrm>
          <a:prstGeom prst="rect">
            <a:avLst/>
          </a:prstGeom>
          <a:noFill/>
          <a:ln w="9525">
            <a:noFill/>
            <a:miter lim="800000"/>
            <a:headEnd/>
            <a:tailEnd/>
          </a:ln>
        </p:spPr>
      </p:pic>
    </p:spTree>
    <p:extLst>
      <p:ext uri="{BB962C8B-B14F-4D97-AF65-F5344CB8AC3E}">
        <p14:creationId xmlns:p14="http://schemas.microsoft.com/office/powerpoint/2010/main" val="15002821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404711"/>
          </a:xfrm>
        </p:spPr>
        <p:txBody>
          <a:bodyPr>
            <a:noAutofit/>
          </a:bodyPr>
          <a:lstStyle/>
          <a:p>
            <a:r>
              <a:rPr lang="de-DE" sz="1400" dirty="0" smtClean="0">
                <a:solidFill>
                  <a:srgbClr val="0A4E4C"/>
                </a:solidFill>
                <a:latin typeface="Corbel" panose="020B0503020204020204" pitchFamily="34" charset="0"/>
              </a:rPr>
              <a:t>Reformen</a:t>
            </a:r>
            <a:endParaRPr lang="de-DE" sz="4000" dirty="0">
              <a:latin typeface="Corbel" panose="020B0503020204020204" pitchFamily="34" charset="0"/>
            </a:endParaRPr>
          </a:p>
        </p:txBody>
      </p:sp>
      <p:sp>
        <p:nvSpPr>
          <p:cNvPr id="2" name="Inhaltsplatzhalter 1"/>
          <p:cNvSpPr>
            <a:spLocks noGrp="1"/>
          </p:cNvSpPr>
          <p:nvPr>
            <p:ph idx="1"/>
          </p:nvPr>
        </p:nvSpPr>
        <p:spPr>
          <a:xfrm>
            <a:off x="4010593" y="913946"/>
            <a:ext cx="5378336" cy="2106839"/>
          </a:xfrm>
        </p:spPr>
        <p:txBody>
          <a:bodyPr>
            <a:normAutofit/>
          </a:bodyPr>
          <a:lstStyle/>
          <a:p>
            <a:pPr marL="0" indent="0">
              <a:buNone/>
            </a:pPr>
            <a:r>
              <a:rPr lang="de-DE" dirty="0" smtClean="0">
                <a:latin typeface="Corbel" panose="020B0503020204020204" pitchFamily="34" charset="0"/>
              </a:rPr>
              <a:t>Einzelne Journale machen neue Vorschläge der Projektdefinition</a:t>
            </a:r>
            <a:endParaRPr lang="de-DE" dirty="0">
              <a:latin typeface="Corbel" panose="020B0503020204020204" pitchFamily="34" charset="0"/>
            </a:endParaRPr>
          </a:p>
        </p:txBody>
      </p:sp>
      <p:sp>
        <p:nvSpPr>
          <p:cNvPr id="3" name="Rechteck 2"/>
          <p:cNvSpPr/>
          <p:nvPr/>
        </p:nvSpPr>
        <p:spPr>
          <a:xfrm>
            <a:off x="781785" y="5116455"/>
            <a:ext cx="5771176" cy="1077218"/>
          </a:xfrm>
          <a:prstGeom prst="rect">
            <a:avLst/>
          </a:prstGeom>
        </p:spPr>
        <p:txBody>
          <a:bodyPr wrap="square">
            <a:spAutoFit/>
          </a:bodyPr>
          <a:lstStyle/>
          <a:p>
            <a:r>
              <a:rPr lang="de-DE" sz="3200" dirty="0" smtClean="0">
                <a:latin typeface="Corbel" panose="020B0503020204020204" pitchFamily="34" charset="0"/>
              </a:rPr>
              <a:t>Die Begriffsgeschichte reagiert später auf einen Wandel</a:t>
            </a:r>
            <a:endParaRPr lang="de-DE" sz="3200" dirty="0">
              <a:latin typeface="Corbel" panose="020B0503020204020204" pitchFamily="34" charset="0"/>
            </a:endParaRPr>
          </a:p>
        </p:txBody>
      </p:sp>
      <p:sp>
        <p:nvSpPr>
          <p:cNvPr id="10" name="Rechteck 9"/>
          <p:cNvSpPr/>
          <p:nvPr/>
        </p:nvSpPr>
        <p:spPr>
          <a:xfrm>
            <a:off x="5799942" y="2599739"/>
            <a:ext cx="5771176" cy="1569660"/>
          </a:xfrm>
          <a:prstGeom prst="rect">
            <a:avLst/>
          </a:prstGeom>
        </p:spPr>
        <p:txBody>
          <a:bodyPr wrap="square">
            <a:spAutoFit/>
          </a:bodyPr>
          <a:lstStyle/>
          <a:p>
            <a:r>
              <a:rPr lang="de-DE" sz="3200" dirty="0" smtClean="0">
                <a:latin typeface="Corbel" panose="020B0503020204020204" pitchFamily="34" charset="0"/>
              </a:rPr>
              <a:t>Der Markt unter einem breiten Marktverständnis honoriert neue Entwürfe</a:t>
            </a:r>
            <a:endParaRPr lang="de-DE" sz="3200" dirty="0">
              <a:latin typeface="Corbel" panose="020B0503020204020204" pitchFamily="34" charset="0"/>
            </a:endParaRPr>
          </a:p>
        </p:txBody>
      </p:sp>
      <p:cxnSp>
        <p:nvCxnSpPr>
          <p:cNvPr id="5" name="Gerade Verbindung mit Pfeil 4"/>
          <p:cNvCxnSpPr/>
          <p:nvPr/>
        </p:nvCxnSpPr>
        <p:spPr>
          <a:xfrm>
            <a:off x="7690757" y="1951264"/>
            <a:ext cx="849086" cy="648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flipH="1">
            <a:off x="3820886" y="3494314"/>
            <a:ext cx="1910443" cy="1461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6224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40386" y="1453015"/>
            <a:ext cx="2949294" cy="1404711"/>
          </a:xfrm>
        </p:spPr>
        <p:txBody>
          <a:bodyPr>
            <a:noAutofit/>
          </a:bodyPr>
          <a:lstStyle/>
          <a:p>
            <a:r>
              <a:rPr lang="de-DE" sz="4400" dirty="0" smtClean="0">
                <a:solidFill>
                  <a:srgbClr val="0A4E4C"/>
                </a:solidFill>
                <a:latin typeface="Corbel" panose="020B0503020204020204" pitchFamily="34" charset="0"/>
              </a:rPr>
              <a:t>Reformen</a:t>
            </a:r>
            <a:endParaRPr lang="de-DE" sz="4400" dirty="0">
              <a:latin typeface="Corbel" panose="020B0503020204020204" pitchFamily="34" charset="0"/>
            </a:endParaRPr>
          </a:p>
        </p:txBody>
      </p:sp>
      <p:sp>
        <p:nvSpPr>
          <p:cNvPr id="3" name="Rechteck 2"/>
          <p:cNvSpPr/>
          <p:nvPr/>
        </p:nvSpPr>
        <p:spPr>
          <a:xfrm>
            <a:off x="1200150" y="4578046"/>
            <a:ext cx="10651275" cy="1569660"/>
          </a:xfrm>
          <a:prstGeom prst="rect">
            <a:avLst/>
          </a:prstGeom>
        </p:spPr>
        <p:txBody>
          <a:bodyPr wrap="square">
            <a:spAutoFit/>
          </a:bodyPr>
          <a:lstStyle/>
          <a:p>
            <a:r>
              <a:rPr lang="de-DE" sz="3200" dirty="0" smtClean="0">
                <a:latin typeface="Corbel" panose="020B0503020204020204" pitchFamily="34" charset="0"/>
              </a:rPr>
              <a:t>Wir haben heute eine breitere Literaturdebatte </a:t>
            </a:r>
            <a:r>
              <a:rPr lang="de-DE" sz="1600" dirty="0" smtClean="0">
                <a:latin typeface="Corbel" panose="020B0503020204020204" pitchFamily="34" charset="0"/>
              </a:rPr>
              <a:t>(mit anderem Thema)</a:t>
            </a:r>
          </a:p>
          <a:p>
            <a:r>
              <a:rPr lang="de-DE" sz="3200" dirty="0" smtClean="0">
                <a:latin typeface="Corbel" panose="020B0503020204020204" pitchFamily="34" charset="0"/>
              </a:rPr>
              <a:t>Journalismus als „vierte Gewalt“</a:t>
            </a:r>
            <a:br>
              <a:rPr lang="de-DE" sz="3200" dirty="0" smtClean="0">
                <a:latin typeface="Corbel" panose="020B0503020204020204" pitchFamily="34" charset="0"/>
              </a:rPr>
            </a:br>
            <a:r>
              <a:rPr lang="de-DE" sz="3200" dirty="0" smtClean="0">
                <a:latin typeface="Corbel" panose="020B0503020204020204" pitchFamily="34" charset="0"/>
              </a:rPr>
              <a:t>und Wissenschaften als Fortschrittsgaranten</a:t>
            </a:r>
            <a:endParaRPr lang="de-DE" sz="3200" dirty="0">
              <a:latin typeface="Corbel" panose="020B0503020204020204" pitchFamily="34" charset="0"/>
            </a:endParaRPr>
          </a:p>
        </p:txBody>
      </p:sp>
      <p:sp>
        <p:nvSpPr>
          <p:cNvPr id="10" name="Rechteck 9"/>
          <p:cNvSpPr/>
          <p:nvPr/>
        </p:nvSpPr>
        <p:spPr>
          <a:xfrm>
            <a:off x="4685764" y="2319117"/>
            <a:ext cx="5771176" cy="1077218"/>
          </a:xfrm>
          <a:prstGeom prst="rect">
            <a:avLst/>
          </a:prstGeom>
        </p:spPr>
        <p:txBody>
          <a:bodyPr wrap="square">
            <a:spAutoFit/>
          </a:bodyPr>
          <a:lstStyle/>
          <a:p>
            <a:r>
              <a:rPr lang="de-DE" sz="3200" dirty="0" smtClean="0">
                <a:latin typeface="Corbel" panose="020B0503020204020204" pitchFamily="34" charset="0"/>
              </a:rPr>
              <a:t>finden nur in umfassend produktiven Arrangements statt</a:t>
            </a:r>
            <a:endParaRPr lang="de-DE" sz="3200" dirty="0">
              <a:latin typeface="Corbel" panose="020B0503020204020204" pitchFamily="34" charset="0"/>
            </a:endParaRPr>
          </a:p>
        </p:txBody>
      </p:sp>
    </p:spTree>
    <p:extLst>
      <p:ext uri="{BB962C8B-B14F-4D97-AF65-F5344CB8AC3E}">
        <p14:creationId xmlns:p14="http://schemas.microsoft.com/office/powerpoint/2010/main" val="35581474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solidFill>
                  <a:srgbClr val="00B4B0"/>
                </a:solidFill>
                <a:latin typeface="Corbel" panose="020B0503020204020204" pitchFamily="34" charset="0"/>
              </a:rPr>
              <a:t>Jenseits der Begriffsgeschichte</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r>
              <a:rPr lang="de-DE" dirty="0" smtClean="0"/>
              <a:t>Verschiebungen im Markt beobachten – Big Data</a:t>
            </a:r>
            <a:endParaRPr lang="de-DE" dirty="0"/>
          </a:p>
        </p:txBody>
      </p:sp>
    </p:spTree>
    <p:extLst>
      <p:ext uri="{BB962C8B-B14F-4D97-AF65-F5344CB8AC3E}">
        <p14:creationId xmlns:p14="http://schemas.microsoft.com/office/powerpoint/2010/main" val="33626642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4"/>
            <a:ext cx="9787845" cy="1517650"/>
          </a:xfrm>
        </p:spPr>
        <p:txBody>
          <a:bodyPr>
            <a:normAutofit/>
          </a:bodyPr>
          <a:lstStyle/>
          <a:p>
            <a:pPr marL="742950" indent="-742950">
              <a:buFont typeface="+mj-lt"/>
              <a:buAutoNum type="arabicPeriod"/>
            </a:pPr>
            <a:r>
              <a:rPr lang="de-DE" sz="4400" dirty="0" smtClean="0">
                <a:latin typeface="Corbel" panose="020B0503020204020204" pitchFamily="34" charset="0"/>
              </a:rPr>
              <a:t>Wie verändern sich die von Journalen gewählten Ordnungsmuster</a:t>
            </a:r>
            <a:endParaRPr lang="de-DE" sz="4400" dirty="0">
              <a:latin typeface="Corbel" panose="020B0503020204020204" pitchFamily="34" charset="0"/>
            </a:endParaRPr>
          </a:p>
        </p:txBody>
      </p:sp>
      <p:sp>
        <p:nvSpPr>
          <p:cNvPr id="3" name="Rechteck 2"/>
          <p:cNvSpPr/>
          <p:nvPr/>
        </p:nvSpPr>
        <p:spPr>
          <a:xfrm>
            <a:off x="4728098" y="4651705"/>
            <a:ext cx="2803653" cy="369332"/>
          </a:xfrm>
          <a:prstGeom prst="rect">
            <a:avLst/>
          </a:prstGeom>
        </p:spPr>
        <p:txBody>
          <a:bodyPr wrap="none">
            <a:spAutoFit/>
          </a:bodyPr>
          <a:lstStyle/>
          <a:p>
            <a:r>
              <a:rPr lang="de-DE" dirty="0" smtClean="0">
                <a:latin typeface="Corbel" panose="020B0503020204020204" pitchFamily="34" charset="0"/>
              </a:rPr>
              <a:t>(nicht immer gibt es solche)</a:t>
            </a:r>
            <a:endParaRPr lang="de-DE" dirty="0">
              <a:latin typeface="Corbel" panose="020B0503020204020204" pitchFamily="34" charset="0"/>
            </a:endParaRPr>
          </a:p>
        </p:txBody>
      </p:sp>
      <p:sp>
        <p:nvSpPr>
          <p:cNvPr id="4" name="Rechteck 3"/>
          <p:cNvSpPr/>
          <p:nvPr/>
        </p:nvSpPr>
        <p:spPr>
          <a:xfrm>
            <a:off x="5642498" y="5132224"/>
            <a:ext cx="5856411" cy="369332"/>
          </a:xfrm>
          <a:prstGeom prst="rect">
            <a:avLst/>
          </a:prstGeom>
        </p:spPr>
        <p:txBody>
          <a:bodyPr wrap="none">
            <a:spAutoFit/>
          </a:bodyPr>
          <a:lstStyle/>
          <a:p>
            <a:r>
              <a:rPr lang="de-DE" dirty="0" smtClean="0">
                <a:latin typeface="Corbel" panose="020B0503020204020204" pitchFamily="34" charset="0"/>
              </a:rPr>
              <a:t>(unter denselben Begriffen findet sich nicht immer dasselbe)</a:t>
            </a:r>
            <a:endParaRPr lang="de-DE" dirty="0">
              <a:latin typeface="Corbel" panose="020B0503020204020204" pitchFamily="34" charset="0"/>
            </a:endParaRPr>
          </a:p>
        </p:txBody>
      </p:sp>
    </p:spTree>
    <p:extLst>
      <p:ext uri="{BB962C8B-B14F-4D97-AF65-F5344CB8AC3E}">
        <p14:creationId xmlns:p14="http://schemas.microsoft.com/office/powerpoint/2010/main" val="16977461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4"/>
            <a:ext cx="9989134" cy="894358"/>
          </a:xfrm>
        </p:spPr>
        <p:txBody>
          <a:bodyPr>
            <a:normAutofit/>
          </a:bodyPr>
          <a:lstStyle/>
          <a:p>
            <a:pPr marL="742950" indent="-742950">
              <a:buFont typeface="+mj-lt"/>
              <a:buAutoNum type="arabicPeriod" startAt="2"/>
            </a:pPr>
            <a:r>
              <a:rPr lang="de-DE" sz="4400" dirty="0" smtClean="0">
                <a:latin typeface="Corbel" panose="020B0503020204020204" pitchFamily="34" charset="0"/>
              </a:rPr>
              <a:t>Wie verändern sich Beziehungsgefüge?</a:t>
            </a:r>
            <a:endParaRPr lang="de-DE" sz="4400" dirty="0">
              <a:latin typeface="Corbel" panose="020B0503020204020204" pitchFamily="34" charset="0"/>
            </a:endParaRPr>
          </a:p>
        </p:txBody>
      </p:sp>
      <p:sp>
        <p:nvSpPr>
          <p:cNvPr id="3" name="Rechteck 2"/>
          <p:cNvSpPr/>
          <p:nvPr/>
        </p:nvSpPr>
        <p:spPr>
          <a:xfrm>
            <a:off x="2928038" y="4632263"/>
            <a:ext cx="3134063" cy="369332"/>
          </a:xfrm>
          <a:prstGeom prst="rect">
            <a:avLst/>
          </a:prstGeom>
        </p:spPr>
        <p:txBody>
          <a:bodyPr wrap="none">
            <a:spAutoFit/>
          </a:bodyPr>
          <a:lstStyle/>
          <a:p>
            <a:r>
              <a:rPr lang="de-DE" dirty="0" smtClean="0">
                <a:latin typeface="Corbel" panose="020B0503020204020204" pitchFamily="34" charset="0"/>
              </a:rPr>
              <a:t>Verleger/Verlegerkontaktnetze</a:t>
            </a:r>
            <a:endParaRPr lang="de-DE" dirty="0">
              <a:latin typeface="Corbel" panose="020B0503020204020204" pitchFamily="34" charset="0"/>
            </a:endParaRPr>
          </a:p>
        </p:txBody>
      </p:sp>
      <p:sp>
        <p:nvSpPr>
          <p:cNvPr id="5" name="Rechteck 2"/>
          <p:cNvSpPr/>
          <p:nvPr/>
        </p:nvSpPr>
        <p:spPr>
          <a:xfrm>
            <a:off x="3139815" y="5001595"/>
            <a:ext cx="3579570" cy="369332"/>
          </a:xfrm>
          <a:prstGeom prst="rect">
            <a:avLst/>
          </a:prstGeom>
        </p:spPr>
        <p:txBody>
          <a:bodyPr wrap="none">
            <a:spAutoFit/>
          </a:bodyPr>
          <a:lstStyle/>
          <a:p>
            <a:r>
              <a:rPr lang="de-DE" dirty="0" smtClean="0">
                <a:latin typeface="Corbel" panose="020B0503020204020204" pitchFamily="34" charset="0"/>
              </a:rPr>
              <a:t>Herausgeber, Autoren/Rezensenten</a:t>
            </a:r>
            <a:endParaRPr lang="de-DE" dirty="0">
              <a:latin typeface="Corbel" panose="020B0503020204020204" pitchFamily="34" charset="0"/>
            </a:endParaRPr>
          </a:p>
        </p:txBody>
      </p:sp>
      <p:sp>
        <p:nvSpPr>
          <p:cNvPr id="6" name="Rechteck 2"/>
          <p:cNvSpPr/>
          <p:nvPr/>
        </p:nvSpPr>
        <p:spPr>
          <a:xfrm>
            <a:off x="3470345" y="5370927"/>
            <a:ext cx="5760038" cy="369332"/>
          </a:xfrm>
          <a:prstGeom prst="rect">
            <a:avLst/>
          </a:prstGeom>
        </p:spPr>
        <p:txBody>
          <a:bodyPr wrap="none">
            <a:spAutoFit/>
          </a:bodyPr>
          <a:lstStyle/>
          <a:p>
            <a:r>
              <a:rPr lang="de-DE" dirty="0" smtClean="0">
                <a:latin typeface="Corbel" panose="020B0503020204020204" pitchFamily="34" charset="0"/>
              </a:rPr>
              <a:t>Rezensionskartelle – Rezensenten und rezensierte Autoren</a:t>
            </a:r>
            <a:endParaRPr lang="de-DE" dirty="0">
              <a:latin typeface="Corbel" panose="020B0503020204020204" pitchFamily="34" charset="0"/>
            </a:endParaRPr>
          </a:p>
        </p:txBody>
      </p:sp>
      <p:sp>
        <p:nvSpPr>
          <p:cNvPr id="8" name="Rechteck 2"/>
          <p:cNvSpPr/>
          <p:nvPr/>
        </p:nvSpPr>
        <p:spPr>
          <a:xfrm>
            <a:off x="3800875" y="5740259"/>
            <a:ext cx="4178067" cy="369332"/>
          </a:xfrm>
          <a:prstGeom prst="rect">
            <a:avLst/>
          </a:prstGeom>
        </p:spPr>
        <p:txBody>
          <a:bodyPr wrap="none">
            <a:spAutoFit/>
          </a:bodyPr>
          <a:lstStyle/>
          <a:p>
            <a:r>
              <a:rPr lang="de-DE" dirty="0" smtClean="0">
                <a:latin typeface="Corbel" panose="020B0503020204020204" pitchFamily="34" charset="0"/>
              </a:rPr>
              <a:t>Kartelle zwischen befreundeten Journalen</a:t>
            </a:r>
            <a:endParaRPr lang="de-DE" dirty="0">
              <a:latin typeface="Corbel" panose="020B0503020204020204" pitchFamily="34" charset="0"/>
            </a:endParaRPr>
          </a:p>
        </p:txBody>
      </p:sp>
    </p:spTree>
    <p:extLst>
      <p:ext uri="{BB962C8B-B14F-4D97-AF65-F5344CB8AC3E}">
        <p14:creationId xmlns:p14="http://schemas.microsoft.com/office/powerpoint/2010/main" val="427081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2"/>
            <a:ext cx="9787845" cy="2529443"/>
          </a:xfrm>
        </p:spPr>
        <p:txBody>
          <a:bodyPr>
            <a:normAutofit/>
          </a:bodyPr>
          <a:lstStyle/>
          <a:p>
            <a:pPr marL="742950" indent="-742950">
              <a:buFont typeface="+mj-lt"/>
              <a:buAutoNum type="arabicPeriod" startAt="3"/>
            </a:pPr>
            <a:r>
              <a:rPr lang="de-DE" sz="4400" dirty="0" smtClean="0">
                <a:latin typeface="Corbel" panose="020B0503020204020204" pitchFamily="34" charset="0"/>
              </a:rPr>
              <a:t>Wie verändert sich das gesamte Spektrum rezensierter Gegenstände aller Journale?</a:t>
            </a:r>
            <a:endParaRPr lang="de-DE" sz="4400" dirty="0">
              <a:latin typeface="Corbel" panose="020B0503020204020204" pitchFamily="34" charset="0"/>
            </a:endParaRPr>
          </a:p>
        </p:txBody>
      </p:sp>
      <p:sp>
        <p:nvSpPr>
          <p:cNvPr id="3" name="Rechteck 2"/>
          <p:cNvSpPr/>
          <p:nvPr/>
        </p:nvSpPr>
        <p:spPr>
          <a:xfrm>
            <a:off x="4234322" y="4994603"/>
            <a:ext cx="5688352" cy="369332"/>
          </a:xfrm>
          <a:prstGeom prst="rect">
            <a:avLst/>
          </a:prstGeom>
        </p:spPr>
        <p:txBody>
          <a:bodyPr wrap="none">
            <a:spAutoFit/>
          </a:bodyPr>
          <a:lstStyle/>
          <a:p>
            <a:r>
              <a:rPr lang="de-DE" dirty="0" smtClean="0">
                <a:latin typeface="Corbel" panose="020B0503020204020204" pitchFamily="34" charset="0"/>
              </a:rPr>
              <a:t>(setzt einheitliche Kategorien voraus – etwa </a:t>
            </a:r>
            <a:r>
              <a:rPr lang="de-DE" dirty="0" err="1" smtClean="0">
                <a:latin typeface="Corbel" panose="020B0503020204020204" pitchFamily="34" charset="0"/>
              </a:rPr>
              <a:t>Ersch</a:t>
            </a:r>
            <a:r>
              <a:rPr lang="de-DE" dirty="0" smtClean="0">
                <a:latin typeface="Corbel" panose="020B0503020204020204" pitchFamily="34" charset="0"/>
              </a:rPr>
              <a:t>/Gruber)</a:t>
            </a:r>
            <a:endParaRPr lang="de-DE" dirty="0">
              <a:latin typeface="Corbel" panose="020B0503020204020204" pitchFamily="34" charset="0"/>
            </a:endParaRPr>
          </a:p>
        </p:txBody>
      </p:sp>
    </p:spTree>
    <p:extLst>
      <p:ext uri="{BB962C8B-B14F-4D97-AF65-F5344CB8AC3E}">
        <p14:creationId xmlns:p14="http://schemas.microsoft.com/office/powerpoint/2010/main" val="262436702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3"/>
            <a:ext cx="9787845" cy="1500744"/>
          </a:xfrm>
        </p:spPr>
        <p:txBody>
          <a:bodyPr>
            <a:normAutofit/>
          </a:bodyPr>
          <a:lstStyle/>
          <a:p>
            <a:pPr marL="742950" indent="-742950">
              <a:buFont typeface="+mj-lt"/>
              <a:buAutoNum type="arabicPeriod" startAt="4"/>
            </a:pPr>
            <a:r>
              <a:rPr lang="de-DE" sz="4400" dirty="0" smtClean="0">
                <a:latin typeface="Corbel" panose="020B0503020204020204" pitchFamily="34" charset="0"/>
              </a:rPr>
              <a:t>Wie lässt sich die Herausbildung nationaler Rezensionsfelder abbilden?</a:t>
            </a:r>
            <a:endParaRPr lang="de-DE" sz="4400" dirty="0">
              <a:latin typeface="Corbel" panose="020B0503020204020204" pitchFamily="34" charset="0"/>
            </a:endParaRPr>
          </a:p>
        </p:txBody>
      </p:sp>
      <p:sp>
        <p:nvSpPr>
          <p:cNvPr id="3" name="Rechteck 2"/>
          <p:cNvSpPr/>
          <p:nvPr/>
        </p:nvSpPr>
        <p:spPr>
          <a:xfrm>
            <a:off x="4177172" y="4202667"/>
            <a:ext cx="6263253" cy="369332"/>
          </a:xfrm>
          <a:prstGeom prst="rect">
            <a:avLst/>
          </a:prstGeom>
        </p:spPr>
        <p:txBody>
          <a:bodyPr wrap="none">
            <a:spAutoFit/>
          </a:bodyPr>
          <a:lstStyle/>
          <a:p>
            <a:r>
              <a:rPr lang="de-DE" dirty="0" smtClean="0">
                <a:latin typeface="Corbel" panose="020B0503020204020204" pitchFamily="34" charset="0"/>
              </a:rPr>
              <a:t>…etwa im Blick auf die Publikationsorte der rezensierten Bücher</a:t>
            </a:r>
            <a:endParaRPr lang="de-DE" dirty="0">
              <a:latin typeface="Corbel" panose="020B0503020204020204" pitchFamily="34" charset="0"/>
            </a:endParaRPr>
          </a:p>
        </p:txBody>
      </p:sp>
      <p:sp>
        <p:nvSpPr>
          <p:cNvPr id="5" name="Rechteck 4"/>
          <p:cNvSpPr/>
          <p:nvPr/>
        </p:nvSpPr>
        <p:spPr>
          <a:xfrm>
            <a:off x="5393651" y="5570841"/>
            <a:ext cx="6525184" cy="369332"/>
          </a:xfrm>
          <a:prstGeom prst="rect">
            <a:avLst/>
          </a:prstGeom>
        </p:spPr>
        <p:txBody>
          <a:bodyPr wrap="none">
            <a:spAutoFit/>
          </a:bodyPr>
          <a:lstStyle/>
          <a:p>
            <a:r>
              <a:rPr lang="de-DE" dirty="0" smtClean="0">
                <a:latin typeface="Corbel" panose="020B0503020204020204" pitchFamily="34" charset="0"/>
              </a:rPr>
              <a:t>Entwickeln sich die Nationen (Nationalliteraturen) unterschiedlich?</a:t>
            </a:r>
            <a:endParaRPr lang="de-DE" dirty="0">
              <a:latin typeface="Corbel" panose="020B0503020204020204" pitchFamily="34" charset="0"/>
            </a:endParaRPr>
          </a:p>
        </p:txBody>
      </p:sp>
    </p:spTree>
    <p:extLst>
      <p:ext uri="{BB962C8B-B14F-4D97-AF65-F5344CB8AC3E}">
        <p14:creationId xmlns:p14="http://schemas.microsoft.com/office/powerpoint/2010/main" val="38931069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2"/>
            <a:ext cx="9787845" cy="2300844"/>
          </a:xfrm>
        </p:spPr>
        <p:txBody>
          <a:bodyPr>
            <a:normAutofit/>
          </a:bodyPr>
          <a:lstStyle/>
          <a:p>
            <a:pPr marL="742950" indent="-742950">
              <a:buFont typeface="+mj-lt"/>
              <a:buAutoNum type="arabicPeriod" startAt="5"/>
            </a:pPr>
            <a:r>
              <a:rPr lang="de-DE" sz="4400" dirty="0" smtClean="0">
                <a:latin typeface="Corbel" panose="020B0503020204020204" pitchFamily="34" charset="0"/>
              </a:rPr>
              <a:t>Spiegeln die Journale den Markt wieder? oder gestalten sie den Markt um?</a:t>
            </a:r>
            <a:endParaRPr lang="de-DE" sz="4400" dirty="0">
              <a:latin typeface="Corbel" panose="020B0503020204020204" pitchFamily="34" charset="0"/>
            </a:endParaRPr>
          </a:p>
        </p:txBody>
      </p:sp>
      <p:sp>
        <p:nvSpPr>
          <p:cNvPr id="3" name="Rechteck 2"/>
          <p:cNvSpPr/>
          <p:nvPr/>
        </p:nvSpPr>
        <p:spPr>
          <a:xfrm>
            <a:off x="2473779" y="5135336"/>
            <a:ext cx="9391097" cy="369332"/>
          </a:xfrm>
          <a:prstGeom prst="rect">
            <a:avLst/>
          </a:prstGeom>
        </p:spPr>
        <p:txBody>
          <a:bodyPr wrap="none">
            <a:spAutoFit/>
          </a:bodyPr>
          <a:lstStyle/>
          <a:p>
            <a:r>
              <a:rPr lang="de-DE" dirty="0" smtClean="0">
                <a:latin typeface="Corbel" panose="020B0503020204020204" pitchFamily="34" charset="0"/>
              </a:rPr>
              <a:t>Korrelation von Gesamtspektren der Rezensionen und der Buchproduktion (ESTC, VD17/VD18…)</a:t>
            </a:r>
            <a:endParaRPr lang="de-DE" dirty="0">
              <a:latin typeface="Corbel" panose="020B0503020204020204" pitchFamily="34" charset="0"/>
            </a:endParaRPr>
          </a:p>
        </p:txBody>
      </p:sp>
    </p:spTree>
    <p:extLst>
      <p:ext uri="{BB962C8B-B14F-4D97-AF65-F5344CB8AC3E}">
        <p14:creationId xmlns:p14="http://schemas.microsoft.com/office/powerpoint/2010/main" val="262692276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2"/>
            <a:ext cx="9787845" cy="2300844"/>
          </a:xfrm>
        </p:spPr>
        <p:txBody>
          <a:bodyPr>
            <a:normAutofit/>
          </a:bodyPr>
          <a:lstStyle/>
          <a:p>
            <a:pPr marL="742950" indent="-742950">
              <a:buFont typeface="+mj-lt"/>
              <a:buAutoNum type="arabicPeriod" startAt="6"/>
            </a:pPr>
            <a:r>
              <a:rPr lang="de-DE" sz="4400" dirty="0" smtClean="0">
                <a:latin typeface="Corbel" panose="020B0503020204020204" pitchFamily="34" charset="0"/>
              </a:rPr>
              <a:t>Wie fließt Information in Europa? Wie verändern sich die Informationsflüsse?</a:t>
            </a:r>
            <a:endParaRPr lang="de-DE" sz="4400" dirty="0">
              <a:latin typeface="Corbel" panose="020B0503020204020204" pitchFamily="34" charset="0"/>
            </a:endParaRPr>
          </a:p>
        </p:txBody>
      </p:sp>
      <p:sp>
        <p:nvSpPr>
          <p:cNvPr id="3" name="Rechteck 2"/>
          <p:cNvSpPr/>
          <p:nvPr/>
        </p:nvSpPr>
        <p:spPr>
          <a:xfrm>
            <a:off x="2473779" y="5135336"/>
            <a:ext cx="8433719" cy="369332"/>
          </a:xfrm>
          <a:prstGeom prst="rect">
            <a:avLst/>
          </a:prstGeom>
        </p:spPr>
        <p:txBody>
          <a:bodyPr wrap="none">
            <a:spAutoFit/>
          </a:bodyPr>
          <a:lstStyle/>
          <a:p>
            <a:r>
              <a:rPr lang="de-DE" dirty="0" smtClean="0">
                <a:latin typeface="Corbel" panose="020B0503020204020204" pitchFamily="34" charset="0"/>
              </a:rPr>
              <a:t>(Auf der Landkarte nachverfolgen, wann einzelne Publikationen wo rezensiert werden?</a:t>
            </a:r>
            <a:endParaRPr lang="de-DE" dirty="0">
              <a:latin typeface="Corbel" panose="020B0503020204020204" pitchFamily="34" charset="0"/>
            </a:endParaRPr>
          </a:p>
        </p:txBody>
      </p:sp>
    </p:spTree>
    <p:extLst>
      <p:ext uri="{BB962C8B-B14F-4D97-AF65-F5344CB8AC3E}">
        <p14:creationId xmlns:p14="http://schemas.microsoft.com/office/powerpoint/2010/main" val="19966743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2"/>
            <a:ext cx="9787845" cy="2300844"/>
          </a:xfrm>
        </p:spPr>
        <p:txBody>
          <a:bodyPr>
            <a:normAutofit/>
          </a:bodyPr>
          <a:lstStyle/>
          <a:p>
            <a:pPr marL="742950" indent="-742950">
              <a:buFont typeface="+mj-lt"/>
              <a:buAutoNum type="arabicPeriod" startAt="7"/>
            </a:pPr>
            <a:r>
              <a:rPr lang="de-DE" sz="4400" dirty="0" smtClean="0">
                <a:latin typeface="Corbel" panose="020B0503020204020204" pitchFamily="34" charset="0"/>
              </a:rPr>
              <a:t>Wodurch definieren sich Impulsgeber?</a:t>
            </a:r>
            <a:endParaRPr lang="de-DE" sz="4400" dirty="0">
              <a:latin typeface="Corbel" panose="020B0503020204020204" pitchFamily="34" charset="0"/>
            </a:endParaRPr>
          </a:p>
        </p:txBody>
      </p:sp>
      <p:sp>
        <p:nvSpPr>
          <p:cNvPr id="3" name="Rechteck 2"/>
          <p:cNvSpPr/>
          <p:nvPr/>
        </p:nvSpPr>
        <p:spPr>
          <a:xfrm>
            <a:off x="2473779" y="5135336"/>
            <a:ext cx="7707085" cy="646331"/>
          </a:xfrm>
          <a:prstGeom prst="rect">
            <a:avLst/>
          </a:prstGeom>
        </p:spPr>
        <p:txBody>
          <a:bodyPr wrap="square">
            <a:spAutoFit/>
          </a:bodyPr>
          <a:lstStyle/>
          <a:p>
            <a:r>
              <a:rPr lang="de-DE" dirty="0" smtClean="0">
                <a:latin typeface="Corbel" panose="020B0503020204020204" pitchFamily="34" charset="0"/>
              </a:rPr>
              <a:t>(Welche Journale können den umliegenden Markt zwingen, sich mit denselben Titeln auseinanderzusetzen? Welche Typen von Journalen können das wann?)</a:t>
            </a:r>
            <a:endParaRPr lang="de-DE" dirty="0">
              <a:latin typeface="Corbel" panose="020B0503020204020204" pitchFamily="34" charset="0"/>
            </a:endParaRPr>
          </a:p>
        </p:txBody>
      </p:sp>
    </p:spTree>
    <p:extLst>
      <p:ext uri="{BB962C8B-B14F-4D97-AF65-F5344CB8AC3E}">
        <p14:creationId xmlns:p14="http://schemas.microsoft.com/office/powerpoint/2010/main" val="13725446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785" y="987425"/>
            <a:ext cx="1691994" cy="1690008"/>
          </a:xfrm>
        </p:spPr>
        <p:txBody>
          <a:bodyPr>
            <a:noAutofit/>
          </a:bodyPr>
          <a:lstStyle/>
          <a:p>
            <a:r>
              <a:rPr lang="de-DE" sz="2400" dirty="0" smtClean="0">
                <a:solidFill>
                  <a:srgbClr val="00B4B0"/>
                </a:solidFill>
                <a:latin typeface="Corbel" panose="020B0503020204020204" pitchFamily="34" charset="0"/>
              </a:rPr>
              <a:t>Fragen</a:t>
            </a:r>
            <a:r>
              <a:rPr lang="de-DE" sz="4000" dirty="0" smtClean="0">
                <a:solidFill>
                  <a:srgbClr val="00B4B0"/>
                </a:solidFill>
                <a:latin typeface="Corbel" panose="020B0503020204020204" pitchFamily="34" charset="0"/>
              </a:rPr>
              <a:t/>
            </a:r>
            <a:br>
              <a:rPr lang="de-DE" sz="4000" dirty="0" smtClean="0">
                <a:solidFill>
                  <a:srgbClr val="00B4B0"/>
                </a:solidFill>
                <a:latin typeface="Corbel" panose="020B0503020204020204" pitchFamily="34" charset="0"/>
              </a:rPr>
            </a:br>
            <a:endParaRPr lang="de-DE" sz="4000" dirty="0">
              <a:solidFill>
                <a:srgbClr val="00B4B0"/>
              </a:solidFill>
              <a:latin typeface="Corbel" panose="020B0503020204020204" pitchFamily="34" charset="0"/>
            </a:endParaRPr>
          </a:p>
        </p:txBody>
      </p:sp>
      <p:sp>
        <p:nvSpPr>
          <p:cNvPr id="2" name="Inhaltsplatzhalter 1"/>
          <p:cNvSpPr>
            <a:spLocks noGrp="1"/>
          </p:cNvSpPr>
          <p:nvPr>
            <p:ph idx="1"/>
          </p:nvPr>
        </p:nvSpPr>
        <p:spPr>
          <a:xfrm>
            <a:off x="781785" y="2834492"/>
            <a:ext cx="9787845" cy="2300844"/>
          </a:xfrm>
        </p:spPr>
        <p:txBody>
          <a:bodyPr>
            <a:normAutofit lnSpcReduction="10000"/>
          </a:bodyPr>
          <a:lstStyle/>
          <a:p>
            <a:pPr marL="742950" indent="-742950">
              <a:buFont typeface="+mj-lt"/>
              <a:buAutoNum type="arabicPeriod" startAt="8"/>
            </a:pPr>
            <a:r>
              <a:rPr lang="de-DE" sz="4400" dirty="0" smtClean="0">
                <a:latin typeface="Corbel" panose="020B0503020204020204" pitchFamily="34" charset="0"/>
              </a:rPr>
              <a:t>Wie zeichnen sich Innovationswellen (etwa im Aufbau von neuen Journaltypen/ Erscheinungsrhythmen ab)?</a:t>
            </a:r>
            <a:endParaRPr lang="de-DE" sz="4400" dirty="0">
              <a:latin typeface="Corbel" panose="020B0503020204020204" pitchFamily="34" charset="0"/>
            </a:endParaRPr>
          </a:p>
        </p:txBody>
      </p:sp>
    </p:spTree>
    <p:extLst>
      <p:ext uri="{BB962C8B-B14F-4D97-AF65-F5344CB8AC3E}">
        <p14:creationId xmlns:p14="http://schemas.microsoft.com/office/powerpoint/2010/main" val="32822307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smtClean="0">
                <a:solidFill>
                  <a:srgbClr val="00B4B0"/>
                </a:solidFill>
                <a:latin typeface="Corbel" panose="020B0503020204020204" pitchFamily="34" charset="0"/>
              </a:rPr>
              <a:t>To</a:t>
            </a:r>
            <a:r>
              <a:rPr lang="de-DE" dirty="0" smtClean="0">
                <a:solidFill>
                  <a:srgbClr val="00B4B0"/>
                </a:solidFill>
                <a:latin typeface="Corbel" panose="020B0503020204020204" pitchFamily="34" charset="0"/>
              </a:rPr>
              <a:t> Do</a:t>
            </a:r>
            <a:endParaRPr lang="de-DE" dirty="0">
              <a:solidFill>
                <a:srgbClr val="00B4B0"/>
              </a:solidFill>
              <a:latin typeface="Corbel" panose="020B0503020204020204" pitchFamily="34" charset="0"/>
            </a:endParaRPr>
          </a:p>
        </p:txBody>
      </p:sp>
      <p:sp>
        <p:nvSpPr>
          <p:cNvPr id="4" name="Text Placeholder 2"/>
          <p:cNvSpPr>
            <a:spLocks noGrp="1"/>
          </p:cNvSpPr>
          <p:nvPr>
            <p:ph type="body" idx="1"/>
          </p:nvPr>
        </p:nvSpPr>
        <p:spPr>
          <a:xfrm>
            <a:off x="831850" y="4589463"/>
            <a:ext cx="10515600" cy="1500187"/>
          </a:xfrm>
        </p:spPr>
        <p:txBody>
          <a:bodyPr/>
          <a:lstStyle/>
          <a:p>
            <a:endParaRPr lang="de-DE" dirty="0"/>
          </a:p>
        </p:txBody>
      </p:sp>
      <p:sp>
        <p:nvSpPr>
          <p:cNvPr id="3" name="Textfeld 2"/>
          <p:cNvSpPr txBox="1"/>
          <p:nvPr/>
        </p:nvSpPr>
        <p:spPr>
          <a:xfrm>
            <a:off x="5307531" y="2571750"/>
            <a:ext cx="6697154" cy="1477328"/>
          </a:xfrm>
          <a:prstGeom prst="rect">
            <a:avLst/>
          </a:prstGeom>
          <a:noFill/>
        </p:spPr>
        <p:txBody>
          <a:bodyPr wrap="none" rtlCol="0">
            <a:spAutoFit/>
          </a:bodyPr>
          <a:lstStyle/>
          <a:p>
            <a:pPr marL="285750" indent="-285750">
              <a:buFont typeface="Arial" panose="020B0604020202020204" pitchFamily="34" charset="0"/>
              <a:buChar char="•"/>
            </a:pPr>
            <a:r>
              <a:rPr lang="de-DE" dirty="0" smtClean="0"/>
              <a:t>Die Informationen der Nationalkataloge zusammenziehen</a:t>
            </a:r>
          </a:p>
          <a:p>
            <a:pPr marL="285750" indent="-285750">
              <a:buFont typeface="Arial" panose="020B0604020202020204" pitchFamily="34" charset="0"/>
              <a:buChar char="•"/>
            </a:pPr>
            <a:r>
              <a:rPr lang="de-DE" dirty="0" smtClean="0"/>
              <a:t>Die Journaldatenbanken mit ihnen korrelieren</a:t>
            </a:r>
          </a:p>
          <a:p>
            <a:pPr marL="285750" indent="-285750">
              <a:buFont typeface="Arial" panose="020B0604020202020204" pitchFamily="34" charset="0"/>
              <a:buChar char="•"/>
            </a:pPr>
            <a:r>
              <a:rPr lang="de-DE" dirty="0" smtClean="0"/>
              <a:t>Für die Briefdatenbanken offen sein</a:t>
            </a:r>
          </a:p>
          <a:p>
            <a:pPr marL="285750" indent="-285750">
              <a:buFont typeface="Arial" panose="020B0604020202020204" pitchFamily="34" charset="0"/>
              <a:buChar char="•"/>
            </a:pPr>
            <a:r>
              <a:rPr lang="de-DE" dirty="0" smtClean="0"/>
              <a:t>Für die biographischen Datenbanken offen sein</a:t>
            </a:r>
            <a:endParaRPr lang="de-DE" dirty="0"/>
          </a:p>
          <a:p>
            <a:pPr marL="285750" indent="-285750">
              <a:buFont typeface="Arial" panose="020B0604020202020204" pitchFamily="34" charset="0"/>
              <a:buChar char="•"/>
            </a:pPr>
            <a:r>
              <a:rPr lang="de-DE" dirty="0" smtClean="0"/>
              <a:t>An die Benutzerintervention denken – mit Wikipedia konkurrieren</a:t>
            </a:r>
            <a:endParaRPr lang="de-DE" dirty="0"/>
          </a:p>
        </p:txBody>
      </p:sp>
      <p:cxnSp>
        <p:nvCxnSpPr>
          <p:cNvPr id="7" name="Gerader Verbinder 6"/>
          <p:cNvCxnSpPr/>
          <p:nvPr/>
        </p:nvCxnSpPr>
        <p:spPr>
          <a:xfrm flipV="1">
            <a:off x="4914900" y="4098471"/>
            <a:ext cx="6809014" cy="16329"/>
          </a:xfrm>
          <a:prstGeom prst="line">
            <a:avLst/>
          </a:prstGeom>
          <a:ln>
            <a:solidFill>
              <a:srgbClr val="118582"/>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p:nvSpPr>
        <p:spPr>
          <a:xfrm>
            <a:off x="5313834" y="4356338"/>
            <a:ext cx="6494407" cy="646331"/>
          </a:xfrm>
          <a:prstGeom prst="rect">
            <a:avLst/>
          </a:prstGeom>
          <a:noFill/>
        </p:spPr>
        <p:txBody>
          <a:bodyPr wrap="none" rtlCol="0">
            <a:spAutoFit/>
          </a:bodyPr>
          <a:lstStyle/>
          <a:p>
            <a:pPr marL="285750" indent="-285750">
              <a:buFont typeface="Arial" panose="020B0604020202020204" pitchFamily="34" charset="0"/>
              <a:buChar char="•"/>
            </a:pPr>
            <a:r>
              <a:rPr lang="de-DE" dirty="0" smtClean="0"/>
              <a:t>Die Ideengeschichte vom Kopf auf die empirischen Füße stellen</a:t>
            </a:r>
          </a:p>
          <a:p>
            <a:pPr marL="285750" indent="-285750">
              <a:buFont typeface="Arial" panose="020B0604020202020204" pitchFamily="34" charset="0"/>
              <a:buChar char="•"/>
            </a:pPr>
            <a:r>
              <a:rPr lang="de-DE" dirty="0" smtClean="0"/>
              <a:t>Die Trends ausmachen, die es zu erklären gilt</a:t>
            </a:r>
            <a:endParaRPr lang="de-DE" dirty="0"/>
          </a:p>
        </p:txBody>
      </p:sp>
    </p:spTree>
    <p:extLst>
      <p:ext uri="{BB962C8B-B14F-4D97-AF65-F5344CB8AC3E}">
        <p14:creationId xmlns:p14="http://schemas.microsoft.com/office/powerpoint/2010/main" val="3973577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ni-Erfurt_Vorlage">
  <a:themeElements>
    <a:clrScheme name="Uni-Erfurt_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ni-Erfurt_Vorlage">
      <a:majorFont>
        <a:latin typeface="Vectora LH 75 Bold"/>
        <a:ea typeface="ＭＳ Ｐゴシック"/>
        <a:cs typeface=""/>
      </a:majorFont>
      <a:minorFont>
        <a:latin typeface="Vectora LH 55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0" i="0" u="none" strike="noStrike" cap="none" normalizeH="0" baseline="0">
            <a:ln>
              <a:noFill/>
            </a:ln>
            <a:solidFill>
              <a:srgbClr val="000000"/>
            </a:solidFill>
            <a:effectLst/>
            <a:latin typeface="Vectora LH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0" i="0" u="none" strike="noStrike" cap="none" normalizeH="0" baseline="0">
            <a:ln>
              <a:noFill/>
            </a:ln>
            <a:solidFill>
              <a:srgbClr val="000000"/>
            </a:solidFill>
            <a:effectLst/>
            <a:latin typeface="Vectora LH Roman" charset="0"/>
            <a:ea typeface="ＭＳ Ｐゴシック" charset="0"/>
          </a:defRPr>
        </a:defPPr>
      </a:lstStyle>
    </a:lnDef>
  </a:objectDefaults>
  <a:extraClrSchemeLst>
    <a:extraClrScheme>
      <a:clrScheme name="Uni-Erfurt_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ni-Erfurt_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ni-Erfurt_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ni-Erfurt_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ni-Erfurt_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ni-Erfurt_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ni-Erfurt_Vorl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ni-Erfurt_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ni-Erfurt_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ni-Erfurt_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ni-Erfurt_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ni-Erfurt_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1406</Words>
  <Application>Microsoft Office PowerPoint</Application>
  <PresentationFormat>Breitbild</PresentationFormat>
  <Paragraphs>194</Paragraphs>
  <Slides>66</Slides>
  <Notes>1</Notes>
  <HiddenSlides>0</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66</vt:i4>
      </vt:variant>
    </vt:vector>
  </HeadingPairs>
  <TitlesOfParts>
    <vt:vector size="78" baseType="lpstr">
      <vt:lpstr>ＭＳ Ｐゴシック</vt:lpstr>
      <vt:lpstr>Arial</vt:lpstr>
      <vt:lpstr>Calibri</vt:lpstr>
      <vt:lpstr>Corbel</vt:lpstr>
      <vt:lpstr>Garamond</vt:lpstr>
      <vt:lpstr>Impact</vt:lpstr>
      <vt:lpstr>Lucida Console</vt:lpstr>
      <vt:lpstr>Vectora LH 55 Roman</vt:lpstr>
      <vt:lpstr>Vectora LH 75 Bold</vt:lpstr>
      <vt:lpstr>Vectora LH Roman</vt:lpstr>
      <vt:lpstr>Office Theme</vt:lpstr>
      <vt:lpstr>Uni-Erfurt_Vorlage</vt:lpstr>
      <vt:lpstr>Statistische Auswertung von Rezensionsorganen des 17. und 18. Jahrhunderts. Ausblicke auf mögliche Antworten.</vt:lpstr>
      <vt:lpstr>Das gedruckte Buch – ein game changer</vt:lpstr>
      <vt:lpstr>Das gedruckte Buch – ein game changer </vt:lpstr>
      <vt:lpstr>Das gedruckte Buch – ein game changer </vt:lpstr>
      <vt:lpstr>Das gedruckte Buch – ein game changer </vt:lpstr>
      <vt:lpstr>Das gedruckte Buch – ein game changer </vt:lpstr>
      <vt:lpstr>Das gedruckte Buch – ein game changer </vt:lpstr>
      <vt:lpstr>Das gedruckte Buch – ein game changer </vt:lpstr>
      <vt:lpstr>Das gedruckte Buch – ein game changer </vt:lpstr>
      <vt:lpstr>Das gedruckte Buch – ein game changer </vt:lpstr>
      <vt:lpstr>Das gedruckte Buch – ein game changer </vt:lpstr>
      <vt:lpstr>Das gedruckte Buch – ein game changer </vt:lpstr>
      <vt:lpstr>Das gedruckte Buch – ein game changer </vt:lpstr>
      <vt:lpstr>Warum der so weit ausholende Einstieg?</vt:lpstr>
      <vt:lpstr>Wo wurden die vom Journal des Sçavans 1665-66 rezensierten Bücher publiziert?</vt:lpstr>
      <vt:lpstr>Wo wurden die von den Memoirs of Literature 1710-11 rezensierten Bücher publiziert?</vt:lpstr>
      <vt:lpstr>Wo wurden wurden Besprechungen der Bibliotheque Angloise 1717 referiert?</vt:lpstr>
      <vt:lpstr>Halley</vt:lpstr>
      <vt:lpstr>Das Journal – ein neues Medium</vt:lpstr>
      <vt:lpstr>Ein neues Medium </vt:lpstr>
      <vt:lpstr>Ein neues Medium </vt:lpstr>
      <vt:lpstr>Ein neues Medium </vt:lpstr>
      <vt:lpstr>Die „Athenian Society“ beantwortet Leserfragen</vt:lpstr>
      <vt:lpstr>Ein neues Medium </vt:lpstr>
      <vt:lpstr>Die Miscellanea Curiosa (1670 gegründet), Keimzelle der 1687 kaiserlich privilegierten Academia Imperialis Leopoldina Naturae Curiosorum</vt:lpstr>
      <vt:lpstr>Ein neues Medium </vt:lpstr>
      <vt:lpstr>Der Journalist als Meinungsanbieter und öffentliche Institution</vt:lpstr>
      <vt:lpstr>Ein neues Medium </vt:lpstr>
      <vt:lpstr>Ein neues Medium </vt:lpstr>
      <vt:lpstr>Ein neues Medium </vt:lpstr>
      <vt:lpstr>Journalisten bringen den Autoren bei, was sie schreiben müssen</vt:lpstr>
      <vt:lpstr>Aufstieg 1670 – 1710</vt:lpstr>
      <vt:lpstr>Naturwissen-schaftliche Journale</vt:lpstr>
      <vt:lpstr>Rezensionsorgane</vt:lpstr>
      <vt:lpstr>Politische Journale</vt:lpstr>
      <vt:lpstr>Populäre und belletristische Journale</vt:lpstr>
      <vt:lpstr>Persönliche Meinungs- plattformen</vt:lpstr>
      <vt:lpstr>Krise 1710 – 1730</vt:lpstr>
      <vt:lpstr>Journale erzeugen Schwarmverhalten und Moden</vt:lpstr>
      <vt:lpstr>Journale simulieren ihre Erudition – man schreibt ab</vt:lpstr>
      <vt:lpstr>Journale unterwerfen das Wissen einem Markt, auf dem es nicht um das Wissen geht</vt:lpstr>
      <vt:lpstr>Reformen 1715 – bis heute</vt:lpstr>
      <vt:lpstr>Reformen</vt:lpstr>
      <vt:lpstr>Reformen</vt:lpstr>
      <vt:lpstr>Reformen</vt:lpstr>
      <vt:lpstr>Eine neue Debattenlandschaft</vt:lpstr>
      <vt:lpstr>Der „Journalismus“ positioniert sich gegenüber der Literaturdebatte und den Wissenschaften</vt:lpstr>
      <vt:lpstr>Die „Literaturdebatte“  distanziert sich von den Wissenschaften</vt:lpstr>
      <vt:lpstr>PowerPoint-Präsentation</vt:lpstr>
      <vt:lpstr>Die Wissenschaften distanzieren sich vom „Meinungsstreit“</vt:lpstr>
      <vt:lpstr>Einzelne Journale bleiben sich (fatalerweise) treu – Stabilisierung in der Nische</vt:lpstr>
      <vt:lpstr>Neue Journale verlegen Schwerpunkte</vt:lpstr>
      <vt:lpstr>PowerPoint-Präsentation</vt:lpstr>
      <vt:lpstr>Andere Journale definieren ihren Fokus einfach unter der Hand (bei gleicher Wortdefinition ) zukunftsweisend</vt:lpstr>
      <vt:lpstr>Reformen</vt:lpstr>
      <vt:lpstr>Reformen</vt:lpstr>
      <vt:lpstr>Jenseits der Begriffsgeschichte</vt:lpstr>
      <vt:lpstr>Fragen </vt:lpstr>
      <vt:lpstr>Fragen </vt:lpstr>
      <vt:lpstr>Fragen </vt:lpstr>
      <vt:lpstr>Fragen </vt:lpstr>
      <vt:lpstr>Fragen </vt:lpstr>
      <vt:lpstr>Fragen </vt:lpstr>
      <vt:lpstr>Fragen </vt:lpstr>
      <vt:lpstr>Fragen </vt:lpstr>
      <vt:lpstr>To Do</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Olaf Simons</dc:creator>
  <cp:lastModifiedBy>Dr. Olaf Simons</cp:lastModifiedBy>
  <cp:revision>166</cp:revision>
  <dcterms:created xsi:type="dcterms:W3CDTF">2016-12-11T16:01:29Z</dcterms:created>
  <dcterms:modified xsi:type="dcterms:W3CDTF">2017-07-25T16:05:25Z</dcterms:modified>
</cp:coreProperties>
</file>